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7133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Ukpkan5dvjNFEB019efbVnyfh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AF6"/>
    <a:srgbClr val="ED5120"/>
    <a:srgbClr val="FFFFFF"/>
    <a:srgbClr val="76BDCF"/>
    <a:srgbClr val="71AED7"/>
    <a:srgbClr val="6D9FDE"/>
    <a:srgbClr val="6992E3"/>
    <a:srgbClr val="6686E9"/>
    <a:srgbClr val="6278EF"/>
    <a:srgbClr val="7AC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/>
    <p:restoredTop sz="96868"/>
  </p:normalViewPr>
  <p:slideViewPr>
    <p:cSldViewPr snapToGrid="0" snapToObjects="1">
      <p:cViewPr varScale="1">
        <p:scale>
          <a:sx n="128" d="100"/>
          <a:sy n="128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48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838199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9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2004" y="47590"/>
            <a:ext cx="1129668" cy="15002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839788" y="567381"/>
            <a:ext cx="10515600" cy="53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/>
          <p:nvPr/>
        </p:nvSpPr>
        <p:spPr>
          <a:xfrm>
            <a:off x="0" y="455328"/>
            <a:ext cx="154781" cy="761625"/>
          </a:xfrm>
          <a:prstGeom prst="rect">
            <a:avLst/>
          </a:prstGeom>
          <a:solidFill>
            <a:srgbClr val="5857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541904" cy="6858000"/>
          </a:xfrm>
          <a:prstGeom prst="rect">
            <a:avLst/>
          </a:prstGeom>
          <a:gradFill>
            <a:gsLst>
              <a:gs pos="0">
                <a:srgbClr val="5857FF"/>
              </a:gs>
              <a:gs pos="10000">
                <a:srgbClr val="5857FF"/>
              </a:gs>
              <a:gs pos="100000">
                <a:srgbClr val="7ACBC8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18017" y="435877"/>
            <a:ext cx="9668587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Four Revolutions of Plant Breeding</a:t>
            </a:r>
          </a:p>
        </p:txBody>
      </p:sp>
      <p:graphicFrame>
        <p:nvGraphicFramePr>
          <p:cNvPr id="6" name="Google Shape;351;p55">
            <a:extLst>
              <a:ext uri="{FF2B5EF4-FFF2-40B4-BE49-F238E27FC236}">
                <a16:creationId xmlns:a16="http://schemas.microsoft.com/office/drawing/2014/main" id="{4CCFE6E6-6D7A-41D8-F524-39DC01534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083831"/>
              </p:ext>
            </p:extLst>
          </p:nvPr>
        </p:nvGraphicFramePr>
        <p:xfrm>
          <a:off x="1058446" y="2964292"/>
          <a:ext cx="10393732" cy="3674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46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Selective Breeding</a:t>
                      </a:r>
                      <a:endParaRPr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>
                    <a:solidFill>
                      <a:srgbClr val="5E6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Mutation Breeding</a:t>
                      </a:r>
                      <a:endParaRPr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>
                    <a:solidFill>
                      <a:srgbClr val="5E6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Transgenic Breeding</a:t>
                      </a:r>
                      <a:endParaRPr sz="15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>
                    <a:solidFill>
                      <a:srgbClr val="5E6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Genome Editing</a:t>
                      </a:r>
                      <a:endParaRPr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>
                    <a:solidFill>
                      <a:srgbClr val="5E6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Thousands of years</a:t>
                      </a:r>
                      <a:endParaRPr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Since 1920s</a:t>
                      </a:r>
                      <a:endParaRPr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Since 1980s</a:t>
                      </a:r>
                      <a:endParaRPr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Since 2000s</a:t>
                      </a:r>
                      <a:endParaRPr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Calibri"/>
                        </a:rPr>
                        <a:t>Desired gene is incorporated along with many other genes, which then have to be bred out </a:t>
                      </a:r>
                      <a:endParaRPr sz="19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Calibri"/>
                        </a:rPr>
                        <a:t>Desired mutation is incorporated along with many other random mutations, which may need to be bred out </a:t>
                      </a:r>
                      <a:endParaRPr sz="19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Calibri"/>
                        </a:rPr>
                        <a:t>Only the desired gene is incorporated, but randomly inserted</a:t>
                      </a:r>
                      <a:endParaRPr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Wider range of genetic changes achievable, potentially in all crop species</a:t>
                      </a:r>
                      <a:endParaRPr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Calibri"/>
                        </a:rPr>
                        <a:t>Random, slow, crossing only works within species</a:t>
                      </a:r>
                      <a:endParaRPr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Calibri"/>
                        </a:rPr>
                        <a:t>Random, unpredictable, but relatively fast</a:t>
                      </a:r>
                      <a:endParaRPr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Calibri"/>
                        </a:rPr>
                        <a:t>Random insertion, inserts foreign genes</a:t>
                      </a:r>
                      <a:endParaRPr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Precise, fast, leaves no trace</a:t>
                      </a:r>
                      <a:endParaRPr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oogle Shape;354;p55">
            <a:extLst>
              <a:ext uri="{FF2B5EF4-FFF2-40B4-BE49-F238E27FC236}">
                <a16:creationId xmlns:a16="http://schemas.microsoft.com/office/drawing/2014/main" id="{87B0257E-A813-7D4B-AD72-CEC352499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453" y="1289167"/>
            <a:ext cx="2531315" cy="1518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CB83D2-F255-B014-F0A9-25171145315F}"/>
              </a:ext>
            </a:extLst>
          </p:cNvPr>
          <p:cNvGrpSpPr/>
          <p:nvPr/>
        </p:nvGrpSpPr>
        <p:grpSpPr>
          <a:xfrm>
            <a:off x="3765816" y="1136674"/>
            <a:ext cx="2275944" cy="1677745"/>
            <a:chOff x="3547158" y="1136674"/>
            <a:chExt cx="2275944" cy="1677745"/>
          </a:xfrm>
        </p:grpSpPr>
        <p:pic>
          <p:nvPicPr>
            <p:cNvPr id="10" name="Google Shape;352;p55">
              <a:extLst>
                <a:ext uri="{FF2B5EF4-FFF2-40B4-BE49-F238E27FC236}">
                  <a16:creationId xmlns:a16="http://schemas.microsoft.com/office/drawing/2014/main" id="{7A0C14E5-B815-08A1-843D-1CDFE79E8D5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3282" y="1455450"/>
              <a:ext cx="1479820" cy="1358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53;p55">
              <a:extLst>
                <a:ext uri="{FF2B5EF4-FFF2-40B4-BE49-F238E27FC236}">
                  <a16:creationId xmlns:a16="http://schemas.microsoft.com/office/drawing/2014/main" id="{50EE698C-FF52-2286-874C-EDE21DB49C3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4896" t="14544" r="15266" b="14643"/>
            <a:stretch/>
          </p:blipFill>
          <p:spPr>
            <a:xfrm>
              <a:off x="3926583" y="1136674"/>
              <a:ext cx="425572" cy="431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55;p55">
              <a:extLst>
                <a:ext uri="{FF2B5EF4-FFF2-40B4-BE49-F238E27FC236}">
                  <a16:creationId xmlns:a16="http://schemas.microsoft.com/office/drawing/2014/main" id="{72D3F675-C376-35B5-A690-12D532BBCD1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3365" r="13843"/>
            <a:stretch/>
          </p:blipFill>
          <p:spPr>
            <a:xfrm>
              <a:off x="3547158" y="1465721"/>
              <a:ext cx="706251" cy="12922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C22621-603B-EB4E-9E7A-A76E456C2EA0}"/>
              </a:ext>
            </a:extLst>
          </p:cNvPr>
          <p:cNvGrpSpPr/>
          <p:nvPr/>
        </p:nvGrpSpPr>
        <p:grpSpPr>
          <a:xfrm>
            <a:off x="9082484" y="1142164"/>
            <a:ext cx="2097568" cy="1684003"/>
            <a:chOff x="8850947" y="1586828"/>
            <a:chExt cx="2097568" cy="1684003"/>
          </a:xfrm>
        </p:grpSpPr>
        <p:grpSp>
          <p:nvGrpSpPr>
            <p:cNvPr id="14" name="Google Shape;357;p55">
              <a:extLst>
                <a:ext uri="{FF2B5EF4-FFF2-40B4-BE49-F238E27FC236}">
                  <a16:creationId xmlns:a16="http://schemas.microsoft.com/office/drawing/2014/main" id="{E5FC3CE3-857A-D9F3-7BC8-E7DB6FB1D7CC}"/>
                </a:ext>
              </a:extLst>
            </p:cNvPr>
            <p:cNvGrpSpPr/>
            <p:nvPr/>
          </p:nvGrpSpPr>
          <p:grpSpPr>
            <a:xfrm>
              <a:off x="9360095" y="1904968"/>
              <a:ext cx="1588420" cy="1365771"/>
              <a:chOff x="9562117" y="1904968"/>
              <a:chExt cx="1588420" cy="1365771"/>
            </a:xfrm>
          </p:grpSpPr>
          <p:pic>
            <p:nvPicPr>
              <p:cNvPr id="17" name="Google Shape;358;p55">
                <a:extLst>
                  <a:ext uri="{FF2B5EF4-FFF2-40B4-BE49-F238E27FC236}">
                    <a16:creationId xmlns:a16="http://schemas.microsoft.com/office/drawing/2014/main" id="{15655C09-78B8-C774-4458-86D932C0E40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31024" b="13539"/>
              <a:stretch/>
            </p:blipFill>
            <p:spPr>
              <a:xfrm>
                <a:off x="10129795" y="1904968"/>
                <a:ext cx="1020742" cy="1174941"/>
              </a:xfrm>
              <a:prstGeom prst="flowChartDisplay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359;p55">
                <a:extLst>
                  <a:ext uri="{FF2B5EF4-FFF2-40B4-BE49-F238E27FC236}">
                    <a16:creationId xmlns:a16="http://schemas.microsoft.com/office/drawing/2014/main" id="{3C637EF4-13CF-235A-F8B2-46EDD225799C}"/>
                  </a:ext>
                </a:extLst>
              </p:cNvPr>
              <p:cNvSpPr/>
              <p:nvPr/>
            </p:nvSpPr>
            <p:spPr>
              <a:xfrm rot="-567930">
                <a:off x="9635719" y="2236787"/>
                <a:ext cx="888396" cy="967505"/>
              </a:xfrm>
              <a:prstGeom prst="pie">
                <a:avLst>
                  <a:gd name="adj1" fmla="val 20064551"/>
                  <a:gd name="adj2" fmla="val 1824421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" name="Google Shape;360;p55">
              <a:extLst>
                <a:ext uri="{FF2B5EF4-FFF2-40B4-BE49-F238E27FC236}">
                  <a16:creationId xmlns:a16="http://schemas.microsoft.com/office/drawing/2014/main" id="{DA16159B-8A74-878F-4C81-269A84897D2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923" r="42739"/>
            <a:stretch/>
          </p:blipFill>
          <p:spPr>
            <a:xfrm>
              <a:off x="8850947" y="1586828"/>
              <a:ext cx="1047912" cy="1684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61;p55">
              <a:extLst>
                <a:ext uri="{FF2B5EF4-FFF2-40B4-BE49-F238E27FC236}">
                  <a16:creationId xmlns:a16="http://schemas.microsoft.com/office/drawing/2014/main" id="{CE6BBFA3-9EBF-C480-DF98-7EEF4D4159E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84637" y="1948101"/>
              <a:ext cx="467880" cy="4400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AA59C9-D94D-8937-6F92-BCDA913C26CF}"/>
              </a:ext>
            </a:extLst>
          </p:cNvPr>
          <p:cNvGrpSpPr/>
          <p:nvPr/>
        </p:nvGrpSpPr>
        <p:grpSpPr>
          <a:xfrm>
            <a:off x="6626784" y="1136674"/>
            <a:ext cx="1857796" cy="1684003"/>
            <a:chOff x="6423391" y="1650436"/>
            <a:chExt cx="1857796" cy="1684003"/>
          </a:xfrm>
        </p:grpSpPr>
        <p:pic>
          <p:nvPicPr>
            <p:cNvPr id="20" name="Google Shape;356;p55">
              <a:extLst>
                <a:ext uri="{FF2B5EF4-FFF2-40B4-BE49-F238E27FC236}">
                  <a16:creationId xmlns:a16="http://schemas.microsoft.com/office/drawing/2014/main" id="{89BAC4D4-29CA-A5D6-006A-571B2B1ED49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923" r="42739"/>
            <a:stretch/>
          </p:blipFill>
          <p:spPr>
            <a:xfrm>
              <a:off x="6423391" y="1650436"/>
              <a:ext cx="1047912" cy="1684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62;p55">
              <a:extLst>
                <a:ext uri="{FF2B5EF4-FFF2-40B4-BE49-F238E27FC236}">
                  <a16:creationId xmlns:a16="http://schemas.microsoft.com/office/drawing/2014/main" id="{63984FF7-CFCE-0367-DF9E-C41E3CA7F58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6604"/>
            <a:stretch/>
          </p:blipFill>
          <p:spPr>
            <a:xfrm>
              <a:off x="7393466" y="2352758"/>
              <a:ext cx="887721" cy="761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197;p5">
            <a:extLst>
              <a:ext uri="{FF2B5EF4-FFF2-40B4-BE49-F238E27FC236}">
                <a16:creationId xmlns:a16="http://schemas.microsoft.com/office/drawing/2014/main" id="{5FDA7DE6-B9AF-12F2-C4A7-5A4387F564FC}"/>
              </a:ext>
            </a:extLst>
          </p:cNvPr>
          <p:cNvSpPr/>
          <p:nvPr/>
        </p:nvSpPr>
        <p:spPr>
          <a:xfrm>
            <a:off x="85478" y="255097"/>
            <a:ext cx="893475" cy="893475"/>
          </a:xfrm>
          <a:prstGeom prst="ellipse">
            <a:avLst/>
          </a:prstGeom>
          <a:solidFill>
            <a:srgbClr val="96C04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98;p5" descr="Icon&#10;&#10;Description automatically generated">
            <a:extLst>
              <a:ext uri="{FF2B5EF4-FFF2-40B4-BE49-F238E27FC236}">
                <a16:creationId xmlns:a16="http://schemas.microsoft.com/office/drawing/2014/main" id="{702C65C4-EB3A-43FA-9A7A-FD9652D586D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930" y="416022"/>
            <a:ext cx="572033" cy="57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4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13667</TotalTime>
  <Words>108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Benton Cheung</dc:creator>
  <cp:lastModifiedBy>Andy Murdock</cp:lastModifiedBy>
  <cp:revision>23</cp:revision>
  <dcterms:created xsi:type="dcterms:W3CDTF">2022-01-12T17:42:07Z</dcterms:created>
  <dcterms:modified xsi:type="dcterms:W3CDTF">2022-11-16T21:14:18Z</dcterms:modified>
</cp:coreProperties>
</file>