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9" r:id="rId3"/>
    <p:sldId id="260" r:id="rId4"/>
    <p:sldId id="261" r:id="rId5"/>
    <p:sldId id="262" r:id="rId6"/>
    <p:sldId id="266" r:id="rId7"/>
    <p:sldId id="264" r:id="rId8"/>
    <p:sldId id="265" r:id="rId9"/>
    <p:sldId id="267" r:id="rId10"/>
    <p:sldId id="268" r:id="rId11"/>
    <p:sldId id="263" r:id="rId12"/>
    <p:sldId id="269" r:id="rId13"/>
    <p:sldId id="270" r:id="rId14"/>
    <p:sldId id="271" r:id="rId15"/>
    <p:sldId id="273" r:id="rId16"/>
    <p:sldId id="275" r:id="rId17"/>
    <p:sldId id="276" r:id="rId18"/>
    <p:sldId id="7138" r:id="rId19"/>
    <p:sldId id="713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ton Cheung" initials="BC" lastIdx="1" clrIdx="0">
    <p:extLst>
      <p:ext uri="{19B8F6BF-5375-455C-9EA6-DF929625EA0E}">
        <p15:presenceInfo xmlns:p15="http://schemas.microsoft.com/office/powerpoint/2012/main" userId="ee1832e75b684e1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812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B0E245-0A5D-4128-A689-E40A35B8CA58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D9C-E701-4B2C-A3DC-210620ACD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24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DBB8CB-95E7-3549-9245-188B3B973B2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719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03B21-51C5-45C6-979A-E25132A3E9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DD998A-D5B5-48DA-9289-29666C30E8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CA7BC-ED16-460F-A2D5-D22160DC9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ACBAD-540A-412C-977D-0A7C9BD3F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E1D1D6-2D7E-43F6-BF28-AE26566A0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290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0BB19-D4FB-456D-BB6E-67A8ABB28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276F95-BE87-4D04-9B02-D2A04DE6AE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8DEBE-D8A9-4E23-8AB5-F94BE9B7C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66966-38C8-4ACE-83F2-C09AB3C36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3183D-55FF-45B7-BFB7-E614B96A7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54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DDCD10-7BB1-4F2B-B7DC-8B497DCCC8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8CFF47-E4D0-4005-9F3E-51C8633FF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D11E4-8712-4198-9D59-8B7B7C6EA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33BA31-2B87-463C-89BE-9E014BA7E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1CE51-B89C-4085-8BF7-BD1A9E75D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455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FEBDC-E695-4618-8E63-615026DFC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3F73F-7C70-429B-86A0-5CD28BDC2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3410A1-2CC1-4F6C-ABFB-AE85E7C4D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500D2-ADD7-41FA-A713-3D1668175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D2D45-6AD7-4140-BEA1-12E63B805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070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B23B1-883D-4509-A287-9C07FEB9E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FA4AC1-2714-4DA6-902C-5B2DF7445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26942A-4C8A-4EAC-B386-6E0A85A4B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3070-CB85-4DE8-AEBD-1E1F047DC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32776F-2046-447F-BF97-8C5188D1A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356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28038-BE6B-4673-9FD7-561DF3516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3969E-6C6D-4273-A65F-A8604DEE4F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B3C6F1-17FD-4225-9D07-253F57D77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C92189-3736-4B59-9886-F849C6CD8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618D5F-565F-4E80-A4AF-C4CD65EC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5D1386-2CDD-4351-AF9B-0746A4145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84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9085B-89C4-4B8E-A7A4-E24E7C03B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4963E-B4C4-4FBC-9D25-1BFEC9DC5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8C2EBC-CCF9-42B9-99FB-E9345AA994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D4282-3CF6-4B1B-A3B0-11F365CD55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C8FA68-38A2-4FAA-A19E-FF632B602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D8ACEC9-69A7-4660-B3A3-4866BEA53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616333-A527-4DE1-9BB2-31AC5DDF5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619F35-658B-4604-8E0B-A00F9BB25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072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6631-A6E5-4855-8BDC-75F096567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BC5AFE-6B73-45A8-83F9-6E8582681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488A70-C742-471D-8F67-E9C46AD54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B81307-053D-4212-BF79-DC61A7B2D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90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D3B21B-55A3-4112-8158-1944F2952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68781F-80CA-44A1-AE52-2157517C7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6F8619-32E3-47AA-87B8-217085C9E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21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A867B-90F2-4421-96D9-12D9275FE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221DDF-A8FC-48DD-A472-227D595AE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334E11-7628-4969-806B-C650FAF4E0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CB7239-8BAF-4ECA-95DE-A912D02B2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F17B2B-F95C-445E-A34A-0F819DFFC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0711C4-EAC0-4ECF-B8EC-2C589FB3A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580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D0766-9A5B-4532-A3AD-CC0A54D8A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2493D3-E8C0-4EE8-9875-2F24B009E0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B8275F-3FCA-440E-9798-6F7E282E2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6A8AC4-9FB0-4031-A41F-F86383705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3D852D-B70C-4362-A478-98AEE1247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227D1F-8BDB-4937-B3FF-1663B8FD8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539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B50FB7-489C-4F90-83CF-BE1814555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DEE029-0C52-4A43-BEA7-304238EA2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6CC9F9-0445-4EB5-883D-20F4DDDA95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DBEB-DC66-4E3D-98BD-602FDD420E3B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26290-2E4A-4E33-9C5C-ABC40001F9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F71B7-AC85-4B1B-A126-448A124F39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68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EA248-EE63-489A-9FB1-E36522570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The phage life cycle</a:t>
            </a:r>
          </a:p>
        </p:txBody>
      </p:sp>
      <p:pic>
        <p:nvPicPr>
          <p:cNvPr id="4" name="Picture 3" descr="A picture containing light, dark&#10;&#10;Description automatically generated">
            <a:extLst>
              <a:ext uri="{FF2B5EF4-FFF2-40B4-BE49-F238E27FC236}">
                <a16:creationId xmlns:a16="http://schemas.microsoft.com/office/drawing/2014/main" id="{C488C8F4-AF61-4B3A-A802-DE3E75C9B5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1667829"/>
            <a:ext cx="10911840" cy="3911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513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iagram&#10;&#10;Description automatically generated">
            <a:extLst>
              <a:ext uri="{FF2B5EF4-FFF2-40B4-BE49-F238E27FC236}">
                <a16:creationId xmlns:a16="http://schemas.microsoft.com/office/drawing/2014/main" id="{E7C1F277-6961-42E3-A72C-215A35E6F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449" y="1631699"/>
            <a:ext cx="4547101" cy="454710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Beyond “innate” defenses</a:t>
            </a:r>
          </a:p>
        </p:txBody>
      </p:sp>
    </p:spTree>
    <p:extLst>
      <p:ext uri="{BB962C8B-B14F-4D97-AF65-F5344CB8AC3E}">
        <p14:creationId xmlns:p14="http://schemas.microsoft.com/office/powerpoint/2010/main" val="1087313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Architecture of a CRISPR locus</a:t>
            </a:r>
          </a:p>
        </p:txBody>
      </p:sp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D5F4040-4244-41D9-8C85-F52DD1959F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351" y="1445410"/>
            <a:ext cx="9657298" cy="495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350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CRISPR-Cas immunity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0390E008-2D2A-4FD3-A029-8A9E369E05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036" y="1325563"/>
            <a:ext cx="9013928" cy="536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70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Step 1: Spacer acquisition</a:t>
            </a:r>
          </a:p>
        </p:txBody>
      </p:sp>
      <p:pic>
        <p:nvPicPr>
          <p:cNvPr id="4" name="Picture 3" descr="A picture containing arrow&#10;&#10;Description automatically generated">
            <a:extLst>
              <a:ext uri="{FF2B5EF4-FFF2-40B4-BE49-F238E27FC236}">
                <a16:creationId xmlns:a16="http://schemas.microsoft.com/office/drawing/2014/main" id="{F99E7F78-F30A-4721-A4E1-25494015D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260" y="1325563"/>
            <a:ext cx="6055479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2141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Step 2: crRNA biogenesis and processing</a:t>
            </a:r>
          </a:p>
        </p:txBody>
      </p:sp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1F4657F2-6169-4D64-AF12-708CB22FF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100" y="1633422"/>
            <a:ext cx="7933799" cy="463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9313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Step 3: Spacer acquisition</a:t>
            </a:r>
          </a:p>
        </p:txBody>
      </p:sp>
      <p:pic>
        <p:nvPicPr>
          <p:cNvPr id="4" name="Picture 3" descr="A picture containing arrow&#10;&#10;Description automatically generated">
            <a:extLst>
              <a:ext uri="{FF2B5EF4-FFF2-40B4-BE49-F238E27FC236}">
                <a16:creationId xmlns:a16="http://schemas.microsoft.com/office/drawing/2014/main" id="{F48FFC40-31A9-4496-AEBD-61636EDE5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574" y="1325563"/>
            <a:ext cx="5558852" cy="5242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178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Avoiding self-targeting via PAM sequences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0E54D6D5-6FFB-470C-870A-E449D479FA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133" y="1325563"/>
            <a:ext cx="9417733" cy="534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3814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Variations between CRISPR-Cas systems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704B9E5-38BF-4866-8865-8F4AA8AB23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665" y="1436914"/>
            <a:ext cx="9499766" cy="514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0160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Image credit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69A4429-147C-4C4E-A7C3-FE41714CD09F}"/>
              </a:ext>
            </a:extLst>
          </p:cNvPr>
          <p:cNvSpPr txBox="1">
            <a:spLocks/>
          </p:cNvSpPr>
          <p:nvPr/>
        </p:nvSpPr>
        <p:spPr>
          <a:xfrm>
            <a:off x="457200" y="1325563"/>
            <a:ext cx="10680700" cy="51641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These illustrations are licensed under a Creative Commons Attribution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NonCommercial-ShareAlike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4.0 International License.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can use these images but must credit them as follows with a link to the source page: Innovative Genomics Institute.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may adapt these images but must note that the final product is altered, e.g. "Adapted from an image by Innovative Genomics Institute." 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Credit/link can appear anywhere on or near the image, but must be reasonably easy to find.</a:t>
            </a:r>
          </a:p>
        </p:txBody>
      </p:sp>
    </p:spTree>
    <p:extLst>
      <p:ext uri="{BB962C8B-B14F-4D97-AF65-F5344CB8AC3E}">
        <p14:creationId xmlns:p14="http://schemas.microsoft.com/office/powerpoint/2010/main" val="1004658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69D2FA20-E759-4819-90AB-587FE011C8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23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Phage anatomy</a:t>
            </a:r>
          </a:p>
        </p:txBody>
      </p:sp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CE54118-E0B3-448E-A021-7B343EF6E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123" y="1325563"/>
            <a:ext cx="5611754" cy="526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03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Lytic vs. lysogenic phage infection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2D3E369-886B-4C1D-A5C9-B2BC7220E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156" y="1171575"/>
            <a:ext cx="8395687" cy="545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093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ED68876-1766-454A-AFF1-B2E59C49E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559" y="1182279"/>
            <a:ext cx="8506882" cy="547740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Defense systems</a:t>
            </a:r>
          </a:p>
        </p:txBody>
      </p:sp>
    </p:spTree>
    <p:extLst>
      <p:ext uri="{BB962C8B-B14F-4D97-AF65-F5344CB8AC3E}">
        <p14:creationId xmlns:p14="http://schemas.microsoft.com/office/powerpoint/2010/main" val="3331230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Logo, icon&#10;&#10;Description automatically generated">
            <a:extLst>
              <a:ext uri="{FF2B5EF4-FFF2-40B4-BE49-F238E27FC236}">
                <a16:creationId xmlns:a16="http://schemas.microsoft.com/office/drawing/2014/main" id="{45A7DD37-CF4C-40A3-9AA9-0C8343C55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566" y="1631699"/>
            <a:ext cx="4542867" cy="454710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Preventing adsorption</a:t>
            </a:r>
          </a:p>
        </p:txBody>
      </p:sp>
    </p:spTree>
    <p:extLst>
      <p:ext uri="{BB962C8B-B14F-4D97-AF65-F5344CB8AC3E}">
        <p14:creationId xmlns:p14="http://schemas.microsoft.com/office/powerpoint/2010/main" val="640297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Blocking cytoplasmic entry</a:t>
            </a:r>
          </a:p>
        </p:txBody>
      </p:sp>
      <p:pic>
        <p:nvPicPr>
          <p:cNvPr id="5" name="Picture 4" descr="Logo&#10;&#10;Description automatically generated with medium confidence">
            <a:extLst>
              <a:ext uri="{FF2B5EF4-FFF2-40B4-BE49-F238E27FC236}">
                <a16:creationId xmlns:a16="http://schemas.microsoft.com/office/drawing/2014/main" id="{FDCE5468-6C4B-43E1-BD8E-3C2CA6D96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449" y="1633816"/>
            <a:ext cx="4547101" cy="454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547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icon&#10;&#10;Description automatically generated">
            <a:extLst>
              <a:ext uri="{FF2B5EF4-FFF2-40B4-BE49-F238E27FC236}">
                <a16:creationId xmlns:a16="http://schemas.microsoft.com/office/drawing/2014/main" id="{2088B18A-D91A-438F-B1A7-6A7C534C5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449" y="1631699"/>
            <a:ext cx="4547101" cy="454710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Interfering with phage replication</a:t>
            </a:r>
          </a:p>
        </p:txBody>
      </p:sp>
    </p:spTree>
    <p:extLst>
      <p:ext uri="{BB962C8B-B14F-4D97-AF65-F5344CB8AC3E}">
        <p14:creationId xmlns:p14="http://schemas.microsoft.com/office/powerpoint/2010/main" val="1354012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04C1310B-E6DF-47B8-9494-E77B5A021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320" y="1663453"/>
            <a:ext cx="4479360" cy="44835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Restriction modification systems</a:t>
            </a:r>
          </a:p>
        </p:txBody>
      </p:sp>
    </p:spTree>
    <p:extLst>
      <p:ext uri="{BB962C8B-B14F-4D97-AF65-F5344CB8AC3E}">
        <p14:creationId xmlns:p14="http://schemas.microsoft.com/office/powerpoint/2010/main" val="4292362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FA61E463-7B70-46A9-B78E-AAB012B57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448" y="1633815"/>
            <a:ext cx="4547101" cy="454286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Cell suicide</a:t>
            </a:r>
          </a:p>
        </p:txBody>
      </p:sp>
    </p:spTree>
    <p:extLst>
      <p:ext uri="{BB962C8B-B14F-4D97-AF65-F5344CB8AC3E}">
        <p14:creationId xmlns:p14="http://schemas.microsoft.com/office/powerpoint/2010/main" val="2428128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155</Words>
  <Application>Microsoft Office PowerPoint</Application>
  <PresentationFormat>Widescreen</PresentationFormat>
  <Paragraphs>26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The phage life cycle</vt:lpstr>
      <vt:lpstr>Phage anatomy</vt:lpstr>
      <vt:lpstr>Lytic vs. lysogenic phage infection</vt:lpstr>
      <vt:lpstr>Defense systems</vt:lpstr>
      <vt:lpstr>Preventing adsorption</vt:lpstr>
      <vt:lpstr>Blocking cytoplasmic entry</vt:lpstr>
      <vt:lpstr>Interfering with phage replication</vt:lpstr>
      <vt:lpstr>Restriction modification systems</vt:lpstr>
      <vt:lpstr>Cell suicide</vt:lpstr>
      <vt:lpstr>Beyond “innate” defenses</vt:lpstr>
      <vt:lpstr>Architecture of a CRISPR locus</vt:lpstr>
      <vt:lpstr>CRISPR-Cas immunity</vt:lpstr>
      <vt:lpstr>Step 1: Spacer acquisition</vt:lpstr>
      <vt:lpstr>Step 2: crRNA biogenesis and processing</vt:lpstr>
      <vt:lpstr>Step 3: Spacer acquisition</vt:lpstr>
      <vt:lpstr>Avoiding self-targeting via PAM sequences</vt:lpstr>
      <vt:lpstr>Variations between CRISPR-Cas systems</vt:lpstr>
      <vt:lpstr>Image credit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Benton Cheung</dc:creator>
  <cp:lastModifiedBy>Benton Cheung</cp:lastModifiedBy>
  <cp:revision>24</cp:revision>
  <dcterms:created xsi:type="dcterms:W3CDTF">2021-07-20T23:33:00Z</dcterms:created>
  <dcterms:modified xsi:type="dcterms:W3CDTF">2021-07-22T21:04:41Z</dcterms:modified>
</cp:coreProperties>
</file>