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9" r:id="rId3"/>
    <p:sldId id="260" r:id="rId4"/>
    <p:sldId id="261" r:id="rId5"/>
    <p:sldId id="262" r:id="rId6"/>
    <p:sldId id="266" r:id="rId7"/>
    <p:sldId id="264" r:id="rId8"/>
    <p:sldId id="265" r:id="rId9"/>
    <p:sldId id="267" r:id="rId10"/>
    <p:sldId id="268" r:id="rId11"/>
    <p:sldId id="263" r:id="rId12"/>
    <p:sldId id="269" r:id="rId13"/>
    <p:sldId id="7138" r:id="rId14"/>
    <p:sldId id="713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ton Cheung" initials="BC" lastIdx="1" clrIdx="0">
    <p:extLst>
      <p:ext uri="{19B8F6BF-5375-455C-9EA6-DF929625EA0E}">
        <p15:presenceInfo xmlns:p15="http://schemas.microsoft.com/office/powerpoint/2012/main" userId="ee1832e75b684e1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246" autoAdjust="0"/>
    <p:restoredTop sz="94660"/>
  </p:normalViewPr>
  <p:slideViewPr>
    <p:cSldViewPr snapToGrid="0">
      <p:cViewPr varScale="1">
        <p:scale>
          <a:sx n="76" d="100"/>
          <a:sy n="76" d="100"/>
        </p:scale>
        <p:origin x="216" y="3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0E245-0A5D-4128-A689-E40A35B8CA58}" type="datetimeFigureOut">
              <a:rPr lang="en-US" smtClean="0"/>
              <a:t>8/11/22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D9C-E701-4B2C-A3DC-210620ACD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4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DBB8CB-95E7-3549-9245-188B3B973B2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719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03B21-51C5-45C6-979A-E25132A3E9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DD998A-D5B5-48DA-9289-29666C30E8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CA7BC-ED16-460F-A2D5-D22160DC9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ACBAD-540A-412C-977D-0A7C9BD3F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1D1D6-2D7E-43F6-BF28-AE26566A0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290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0BB19-D4FB-456D-BB6E-67A8ABB28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276F95-BE87-4D04-9B02-D2A04DE6AE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8DEBE-D8A9-4E23-8AB5-F94BE9B7C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66966-38C8-4ACE-83F2-C09AB3C36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3183D-55FF-45B7-BFB7-E614B96A7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4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DDCD10-7BB1-4F2B-B7DC-8B497DCCC8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8CFF47-E4D0-4005-9F3E-51C8633FF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D11E4-8712-4198-9D59-8B7B7C6EA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33BA31-2B87-463C-89BE-9E014BA7E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1CE51-B89C-4085-8BF7-BD1A9E75D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455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FEBDC-E695-4618-8E63-615026DFC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3F73F-7C70-429B-86A0-5CD28BDC2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3410A1-2CC1-4F6C-ABFB-AE85E7C4D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500D2-ADD7-41FA-A713-3D1668175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D2D45-6AD7-4140-BEA1-12E63B805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70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B23B1-883D-4509-A287-9C07FEB9E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A4AC1-2714-4DA6-902C-5B2DF7445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26942A-4C8A-4EAC-B386-6E0A85A4B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3070-CB85-4DE8-AEBD-1E1F047D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32776F-2046-447F-BF97-8C5188D1A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356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28038-BE6B-4673-9FD7-561DF3516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3969E-6C6D-4273-A65F-A8604DEE4F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B3C6F1-17FD-4225-9D07-253F57D77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C92189-3736-4B59-9886-F849C6CD8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18D5F-565F-4E80-A4AF-C4CD65EC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5D1386-2CDD-4351-AF9B-0746A4145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84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9085B-89C4-4B8E-A7A4-E24E7C03B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4963E-B4C4-4FBC-9D25-1BFEC9DC5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8C2EBC-CCF9-42B9-99FB-E9345AA994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D4282-3CF6-4B1B-A3B0-11F365CD55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C8FA68-38A2-4FAA-A19E-FF632B602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8ACEC9-69A7-4660-B3A3-4866BEA53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616333-A527-4DE1-9BB2-31AC5DDF5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619F35-658B-4604-8E0B-A00F9BB25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072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6631-A6E5-4855-8BDC-75F096567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BC5AFE-6B73-45A8-83F9-6E8582681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488A70-C742-471D-8F67-E9C46AD54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81307-053D-4212-BF79-DC61A7B2D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90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D3B21B-55A3-4112-8158-1944F2952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68781F-80CA-44A1-AE52-2157517C7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F8619-32E3-47AA-87B8-217085C9E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2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A867B-90F2-4421-96D9-12D9275FE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21DDF-A8FC-48DD-A472-227D595AE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334E11-7628-4969-806B-C650FAF4E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CB7239-8BAF-4ECA-95DE-A912D02B2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F17B2B-F95C-445E-A34A-0F819DFFC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0711C4-EAC0-4ECF-B8EC-2C589FB3A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580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D0766-9A5B-4532-A3AD-CC0A54D8A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2493D3-E8C0-4EE8-9875-2F24B009E0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B8275F-3FCA-440E-9798-6F7E282E2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6A8AC4-9FB0-4031-A41F-F86383705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3D852D-B70C-4362-A478-98AEE1247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227D1F-8BDB-4937-B3FF-1663B8FD8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3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B50FB7-489C-4F90-83CF-BE1814555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EE029-0C52-4A43-BEA7-304238EA2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CC9F9-0445-4EB5-883D-20F4DDDA95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DBEB-DC66-4E3D-98BD-602FDD420E3B}" type="datetimeFigureOut">
              <a:rPr lang="en-US" smtClean="0"/>
              <a:t>8/11/22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26290-2E4A-4E33-9C5C-ABC40001F9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F71B7-AC85-4B1B-A126-448A124F39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8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innovativegenomics.org/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EA248-EE63-489A-9FB1-E36522570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Two kinds of genetic diseases</a:t>
            </a:r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41A89C4-12BD-BBE0-28F7-F77C1D594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655" y="1191113"/>
            <a:ext cx="8200689" cy="566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13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Off-target effects</a:t>
            </a:r>
          </a:p>
        </p:txBody>
      </p:sp>
      <p:pic>
        <p:nvPicPr>
          <p:cNvPr id="9218" name="Picture 2" descr="Illustration showing Safety Concerns">
            <a:extLst>
              <a:ext uri="{FF2B5EF4-FFF2-40B4-BE49-F238E27FC236}">
                <a16:creationId xmlns:a16="http://schemas.microsoft.com/office/drawing/2014/main" id="{8210CF86-FD39-8C11-EF62-CBFFE6429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1104900"/>
            <a:ext cx="10414000" cy="57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313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CRISPR proteins can trigger immune cells</a:t>
            </a:r>
          </a:p>
        </p:txBody>
      </p:sp>
      <p:pic>
        <p:nvPicPr>
          <p:cNvPr id="10242" name="Picture 2" descr="Illustration showing Safety Concerns">
            <a:extLst>
              <a:ext uri="{FF2B5EF4-FFF2-40B4-BE49-F238E27FC236}">
                <a16:creationId xmlns:a16="http://schemas.microsoft.com/office/drawing/2014/main" id="{36DF6D4F-549C-ECC0-55BD-2879CDFD1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1771650"/>
            <a:ext cx="104140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350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Side-effects of CRISPR-based therapies</a:t>
            </a:r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3C88624-5DDE-EC19-FDC3-759A761FC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9231"/>
            <a:ext cx="12192000" cy="597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70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Image credit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69A4429-147C-4C4E-A7C3-FE41714CD09F}"/>
              </a:ext>
            </a:extLst>
          </p:cNvPr>
          <p:cNvSpPr txBox="1">
            <a:spLocks/>
          </p:cNvSpPr>
          <p:nvPr/>
        </p:nvSpPr>
        <p:spPr>
          <a:xfrm>
            <a:off x="457200" y="1325563"/>
            <a:ext cx="10680700" cy="51641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These illustrations are licensed under a Creative Commons Attribution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NonCommercial-ShareAlike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4.0 International License.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can use these images but must credit them as follows with a link to the source page: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Innovative Genomics Institute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may adapt these images but must note that the final product is altered, e.g. "Adapted from an image by Innovative Genomics Institute." 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Credit/link can appear anywhere on or near the image, but must be reasonably easy to find.</a:t>
            </a:r>
          </a:p>
        </p:txBody>
      </p:sp>
    </p:spTree>
    <p:extLst>
      <p:ext uri="{BB962C8B-B14F-4D97-AF65-F5344CB8AC3E}">
        <p14:creationId xmlns:p14="http://schemas.microsoft.com/office/powerpoint/2010/main" val="1004658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69D2FA20-E759-4819-90AB-587FE011C8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23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Animal models help researchers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understand genetic diseases</a:t>
            </a:r>
          </a:p>
        </p:txBody>
      </p:sp>
      <p:pic>
        <p:nvPicPr>
          <p:cNvPr id="1026" name="Picture 2" descr="Illustration showing Disease Modeling">
            <a:extLst>
              <a:ext uri="{FF2B5EF4-FFF2-40B4-BE49-F238E27FC236}">
                <a16:creationId xmlns:a16="http://schemas.microsoft.com/office/drawing/2014/main" id="{94F13295-99BA-E658-A1C2-851C41CD7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790" y="1325563"/>
            <a:ext cx="6906419" cy="549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03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Cell therapies work in two general ways</a:t>
            </a:r>
          </a:p>
        </p:txBody>
      </p:sp>
      <p:pic>
        <p:nvPicPr>
          <p:cNvPr id="2050" name="Picture 2" descr="Illustration showing Gene Therapy">
            <a:extLst>
              <a:ext uri="{FF2B5EF4-FFF2-40B4-BE49-F238E27FC236}">
                <a16:creationId xmlns:a16="http://schemas.microsoft.com/office/drawing/2014/main" id="{6B570378-6ED3-52CD-1682-8D030CCF4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1282700"/>
            <a:ext cx="104140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093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In situ genome editing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1998108-4EEC-378B-8735-D08E7C89C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1098550"/>
            <a:ext cx="10414000" cy="466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230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Germline genome editing</a:t>
            </a:r>
          </a:p>
        </p:txBody>
      </p:sp>
      <p:pic>
        <p:nvPicPr>
          <p:cNvPr id="4098" name="Picture 2" descr="Illustration showing Gene Therapy">
            <a:extLst>
              <a:ext uri="{FF2B5EF4-FFF2-40B4-BE49-F238E27FC236}">
                <a16:creationId xmlns:a16="http://schemas.microsoft.com/office/drawing/2014/main" id="{323662E9-7598-2FAD-D6C6-50F2D72DE3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87664"/>
            <a:ext cx="9340850" cy="557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297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System delivery</a:t>
            </a:r>
          </a:p>
        </p:txBody>
      </p:sp>
      <p:pic>
        <p:nvPicPr>
          <p:cNvPr id="5122" name="Picture 2" descr="Illustration showing CRISPR delivery">
            <a:extLst>
              <a:ext uri="{FF2B5EF4-FFF2-40B4-BE49-F238E27FC236}">
                <a16:creationId xmlns:a16="http://schemas.microsoft.com/office/drawing/2014/main" id="{18129EB5-4BD7-4B01-17D4-664DFC7F1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768" y="1113496"/>
            <a:ext cx="6748463" cy="574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547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Three CRISPR delivery methods</a:t>
            </a:r>
          </a:p>
        </p:txBody>
      </p:sp>
      <p:pic>
        <p:nvPicPr>
          <p:cNvPr id="6146" name="Picture 2" descr="Illustration showing CRISPR delivery">
            <a:extLst>
              <a:ext uri="{FF2B5EF4-FFF2-40B4-BE49-F238E27FC236}">
                <a16:creationId xmlns:a16="http://schemas.microsoft.com/office/drawing/2014/main" id="{A4BABA3E-6183-AE83-1D1D-4B73C09B40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56" y="1085119"/>
            <a:ext cx="7837487" cy="577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012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Improving xenotransplantation with CRISPR</a:t>
            </a:r>
          </a:p>
        </p:txBody>
      </p:sp>
      <p:pic>
        <p:nvPicPr>
          <p:cNvPr id="7170" name="Picture 2" descr="Illustration showing Xenotransplantation">
            <a:extLst>
              <a:ext uri="{FF2B5EF4-FFF2-40B4-BE49-F238E27FC236}">
                <a16:creationId xmlns:a16="http://schemas.microsoft.com/office/drawing/2014/main" id="{80C88BF1-9F28-1B72-4F78-3C3378AC8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275" y="975113"/>
            <a:ext cx="7537450" cy="588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362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Disease diagnosis with CRISPR</a:t>
            </a:r>
          </a:p>
        </p:txBody>
      </p:sp>
      <p:pic>
        <p:nvPicPr>
          <p:cNvPr id="8194" name="Picture 2" descr="Illustration showing DNA Detection">
            <a:extLst>
              <a:ext uri="{FF2B5EF4-FFF2-40B4-BE49-F238E27FC236}">
                <a16:creationId xmlns:a16="http://schemas.microsoft.com/office/drawing/2014/main" id="{1E6E55E7-00A5-5487-5AC6-B2655609E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906" y="905582"/>
            <a:ext cx="8358187" cy="595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128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7908</TotalTime>
  <Words>142</Words>
  <Application>Microsoft Macintosh PowerPoint</Application>
  <PresentationFormat>Widescreen</PresentationFormat>
  <Paragraphs>21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Two kinds of genetic diseases</vt:lpstr>
      <vt:lpstr>Animal models help researchers understand genetic diseases</vt:lpstr>
      <vt:lpstr>Cell therapies work in two general ways</vt:lpstr>
      <vt:lpstr>In situ genome editing</vt:lpstr>
      <vt:lpstr>Germline genome editing</vt:lpstr>
      <vt:lpstr>System delivery</vt:lpstr>
      <vt:lpstr>Three CRISPR delivery methods</vt:lpstr>
      <vt:lpstr>Improving xenotransplantation with CRISPR</vt:lpstr>
      <vt:lpstr>Disease diagnosis with CRISPR</vt:lpstr>
      <vt:lpstr>Off-target effects</vt:lpstr>
      <vt:lpstr>CRISPR proteins can trigger immune cells</vt:lpstr>
      <vt:lpstr>Side-effects of CRISPR-based therapies</vt:lpstr>
      <vt:lpstr>Image credit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Benton Cheung</dc:creator>
  <cp:lastModifiedBy>Glenn Ramit</cp:lastModifiedBy>
  <cp:revision>28</cp:revision>
  <dcterms:created xsi:type="dcterms:W3CDTF">2021-07-20T23:33:00Z</dcterms:created>
  <dcterms:modified xsi:type="dcterms:W3CDTF">2022-08-16T00:40:31Z</dcterms:modified>
</cp:coreProperties>
</file>