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57" r:id="rId2"/>
    <p:sldId id="259" r:id="rId3"/>
    <p:sldId id="260" r:id="rId4"/>
    <p:sldId id="7153" r:id="rId5"/>
    <p:sldId id="7154" r:id="rId6"/>
    <p:sldId id="261" r:id="rId7"/>
    <p:sldId id="7155" r:id="rId8"/>
    <p:sldId id="262" r:id="rId9"/>
    <p:sldId id="266" r:id="rId10"/>
    <p:sldId id="264" r:id="rId11"/>
    <p:sldId id="7156" r:id="rId12"/>
    <p:sldId id="265" r:id="rId13"/>
    <p:sldId id="267" r:id="rId14"/>
    <p:sldId id="268" r:id="rId15"/>
    <p:sldId id="263" r:id="rId16"/>
    <p:sldId id="269" r:id="rId17"/>
    <p:sldId id="270" r:id="rId18"/>
    <p:sldId id="271" r:id="rId19"/>
    <p:sldId id="7157" r:id="rId20"/>
    <p:sldId id="273" r:id="rId21"/>
    <p:sldId id="7158" r:id="rId22"/>
    <p:sldId id="7159" r:id="rId23"/>
    <p:sldId id="275" r:id="rId24"/>
    <p:sldId id="276" r:id="rId25"/>
    <p:sldId id="7140" r:id="rId26"/>
    <p:sldId id="7160" r:id="rId27"/>
    <p:sldId id="7141" r:id="rId28"/>
    <p:sldId id="7142" r:id="rId29"/>
    <p:sldId id="7143" r:id="rId30"/>
    <p:sldId id="7144" r:id="rId31"/>
    <p:sldId id="7145" r:id="rId32"/>
    <p:sldId id="7146" r:id="rId33"/>
    <p:sldId id="7147" r:id="rId34"/>
    <p:sldId id="7138" r:id="rId35"/>
    <p:sldId id="7139" r:id="rId3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enton Cheung" initials="BC" lastIdx="1" clrIdx="0">
    <p:extLst>
      <p:ext uri="{19B8F6BF-5375-455C-9EA6-DF929625EA0E}">
        <p15:presenceInfo xmlns:p15="http://schemas.microsoft.com/office/powerpoint/2012/main" userId="ee1832e75b684e1b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0" d="100"/>
          <a:sy n="100" d="100"/>
        </p:scale>
        <p:origin x="114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B0E245-0A5D-4128-A689-E40A35B8CA58}" type="datetimeFigureOut">
              <a:rPr lang="en-US" smtClean="0"/>
              <a:t>10/28/2021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0C8D9C-E701-4B2C-A3DC-210620ACDF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92489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DBB8CB-95E7-3549-9245-188B3B973B2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427195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603B21-51C5-45C6-979A-E25132A3E9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3DD998A-D5B5-48DA-9289-29666C30E8F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5CA7BC-ED16-460F-A2D5-D22160DC97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BDBEB-DC66-4E3D-98BD-602FDD420E3B}" type="datetimeFigureOut">
              <a:rPr lang="en-US" smtClean="0"/>
              <a:t>10/28/2021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9ACBAD-540A-412C-977D-0A7C9BD3F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E1D1D6-2D7E-43F6-BF28-AE26566A0E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771E5-2567-4A7E-AEC0-935D4A1D83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72908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10BB19-D4FB-456D-BB6E-67A8ABB287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4276F95-BE87-4D04-9B02-D2A04DE6AEE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88DEBE-D8A9-4E23-8AB5-F94BE9B7C2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BDBEB-DC66-4E3D-98BD-602FDD420E3B}" type="datetimeFigureOut">
              <a:rPr lang="en-US" smtClean="0"/>
              <a:t>10/28/2021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66966-38C8-4ACE-83F2-C09AB3C362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43183D-55FF-45B7-BFB7-E614B96A72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771E5-2567-4A7E-AEC0-935D4A1D83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5497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BDDCD10-7BB1-4F2B-B7DC-8B497DCCC8F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08CFF47-E4D0-4005-9F3E-51C8633FF6D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6D11E4-8712-4198-9D59-8B7B7C6EA0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BDBEB-DC66-4E3D-98BD-602FDD420E3B}" type="datetimeFigureOut">
              <a:rPr lang="en-US" smtClean="0"/>
              <a:t>10/28/2021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33BA31-2B87-463C-89BE-9E014BA7E2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11CE51-B89C-4085-8BF7-BD1A9E75D0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771E5-2567-4A7E-AEC0-935D4A1D83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4554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DFEBDC-E695-4618-8E63-615026DFC6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B3F73F-7C70-429B-86A0-5CD28BDC2E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3410A1-2CC1-4F6C-ABFB-AE85E7C4D9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BDBEB-DC66-4E3D-98BD-602FDD420E3B}" type="datetimeFigureOut">
              <a:rPr lang="en-US" smtClean="0"/>
              <a:t>10/28/2021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4500D2-ADD7-41FA-A713-3D1668175A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2D2D45-6AD7-4140-BEA1-12E63B8051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771E5-2567-4A7E-AEC0-935D4A1D83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0705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EB23B1-883D-4509-A287-9C07FEB9EC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FA4AC1-2714-4DA6-902C-5B2DF7445D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26942A-4C8A-4EAC-B386-6E0A85A4B9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BDBEB-DC66-4E3D-98BD-602FDD420E3B}" type="datetimeFigureOut">
              <a:rPr lang="en-US" smtClean="0"/>
              <a:t>10/28/2021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383070-CB85-4DE8-AEBD-1E1F047DCB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32776F-2046-447F-BF97-8C5188D1A5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771E5-2567-4A7E-AEC0-935D4A1D83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63560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B28038-BE6B-4673-9FD7-561DF35166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63969E-6C6D-4273-A65F-A8604DEE4F9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1B3C6F1-17FD-4225-9D07-253F57D770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BC92189-3736-4B59-9886-F849C6CD8C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BDBEB-DC66-4E3D-98BD-602FDD420E3B}" type="datetimeFigureOut">
              <a:rPr lang="en-US" smtClean="0"/>
              <a:t>10/28/2021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E618D5F-565F-4E80-A4AF-C4CD65EC9D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05D1386-2CDD-4351-AF9B-0746A41452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771E5-2567-4A7E-AEC0-935D4A1D83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58488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F9085B-89C4-4B8E-A7A4-E24E7C03B2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B4963E-B4C4-4FBC-9D25-1BFEC9DC5E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D8C2EBC-CCF9-42B9-99FB-E9345AA994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3DD4282-3CF6-4B1B-A3B0-11F365CD55A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8C8FA68-38A2-4FAA-A19E-FF632B60233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D8ACEC9-69A7-4660-B3A3-4866BEA530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BDBEB-DC66-4E3D-98BD-602FDD420E3B}" type="datetimeFigureOut">
              <a:rPr lang="en-US" smtClean="0"/>
              <a:t>10/28/2021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1616333-A527-4DE1-9BB2-31AC5DDF51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3619F35-658B-4604-8E0B-A00F9BB255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771E5-2567-4A7E-AEC0-935D4A1D83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30727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D06631-A6E5-4855-8BDC-75F0965679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7BC5AFE-6B73-45A8-83F9-6E85826810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BDBEB-DC66-4E3D-98BD-602FDD420E3B}" type="datetimeFigureOut">
              <a:rPr lang="en-US" smtClean="0"/>
              <a:t>10/28/2021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E488A70-C742-471D-8F67-E9C46AD545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EB81307-053D-4212-BF79-DC61A7B2DE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771E5-2567-4A7E-AEC0-935D4A1D83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2902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4D3B21B-55A3-4112-8158-1944F2952E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BDBEB-DC66-4E3D-98BD-602FDD420E3B}" type="datetimeFigureOut">
              <a:rPr lang="en-US" smtClean="0"/>
              <a:t>10/28/2021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268781F-80CA-44A1-AE52-2157517C7C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36F8619-32E3-47AA-87B8-217085C9ED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771E5-2567-4A7E-AEC0-935D4A1D83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218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BA867B-90F2-4421-96D9-12D9275FED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221DDF-A8FC-48DD-A472-227D595AE7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D334E11-7628-4969-806B-C650FAF4E09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FCB7239-8BAF-4ECA-95DE-A912D02B2D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BDBEB-DC66-4E3D-98BD-602FDD420E3B}" type="datetimeFigureOut">
              <a:rPr lang="en-US" smtClean="0"/>
              <a:t>10/28/2021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7F17B2B-F95C-445E-A34A-0F819DFFC7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0711C4-EAC0-4ECF-B8EC-2C589FB3A1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771E5-2567-4A7E-AEC0-935D4A1D83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55800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3D0766-9A5B-4532-A3AD-CC0A54D8AA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12493D3-E8C0-4EE8-9875-2F24B009E03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B8275F-3FCA-440E-9798-6F7E282E25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46A8AC4-9FB0-4031-A41F-F86383705D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BDBEB-DC66-4E3D-98BD-602FDD420E3B}" type="datetimeFigureOut">
              <a:rPr lang="en-US" smtClean="0"/>
              <a:t>10/28/2021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83D852D-B70C-4362-A478-98AEE12470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227D1F-8BDB-4937-B3FF-1663B8FD88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771E5-2567-4A7E-AEC0-935D4A1D83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85390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EB50FB7-489C-4F90-83CF-BE1814555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FDEE029-0C52-4A43-BEA7-304238EA27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6CC9F9-0445-4EB5-883D-20F4DDDA959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5BDBEB-DC66-4E3D-98BD-602FDD420E3B}" type="datetimeFigureOut">
              <a:rPr lang="en-US" smtClean="0"/>
              <a:t>10/28/2021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D26290-2E4A-4E33-9C5C-ABC40001F92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6F71B7-AC85-4B1B-A126-448A124F39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771E5-2567-4A7E-AEC0-935D4A1D83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26801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9EA248-EE63-489A-9FB1-E365225707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Comparing Cas9's natural role in bacterial immunity to its use as a genome-editing tool</a:t>
            </a:r>
          </a:p>
        </p:txBody>
      </p:sp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D1A5EC49-14AD-4CB2-B826-DCDEB1CF4B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3020" y="1342981"/>
            <a:ext cx="7583959" cy="5246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5133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DD87DDE3-BB24-4377-AF11-57848077A1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Small insertions or deletions can knock out a gene</a:t>
            </a:r>
          </a:p>
        </p:txBody>
      </p:sp>
      <p:pic>
        <p:nvPicPr>
          <p:cNvPr id="12" name="Picture 11" descr="Text, letter&#10;&#10;Description automatically generated">
            <a:extLst>
              <a:ext uri="{FF2B5EF4-FFF2-40B4-BE49-F238E27FC236}">
                <a16:creationId xmlns:a16="http://schemas.microsoft.com/office/drawing/2014/main" id="{BDFC5C76-FD97-4803-AC86-04DE305B44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9264" y="1325563"/>
            <a:ext cx="4873471" cy="5273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40123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DD87DDE3-BB24-4377-AF11-57848077A1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Researchers can insert or replace DNA sequences to change or add functionality</a:t>
            </a:r>
          </a:p>
        </p:txBody>
      </p:sp>
      <p:pic>
        <p:nvPicPr>
          <p:cNvPr id="10" name="Picture 9" descr="Text&#10;&#10;Description automatically generated">
            <a:extLst>
              <a:ext uri="{FF2B5EF4-FFF2-40B4-BE49-F238E27FC236}">
                <a16:creationId xmlns:a16="http://schemas.microsoft.com/office/drawing/2014/main" id="{6C68ED8E-6D0F-4679-803C-74D6209586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9263" y="1325562"/>
            <a:ext cx="4875435" cy="5273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6242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5624B4BB-E7A6-4E7F-A98D-EED2F5A23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High-fidelity Cas enzymes</a:t>
            </a:r>
          </a:p>
        </p:txBody>
      </p:sp>
      <p:pic>
        <p:nvPicPr>
          <p:cNvPr id="3" name="Picture 2" descr="A picture containing chart&#10;&#10;Description automatically generated">
            <a:extLst>
              <a:ext uri="{FF2B5EF4-FFF2-40B4-BE49-F238E27FC236}">
                <a16:creationId xmlns:a16="http://schemas.microsoft.com/office/drawing/2014/main" id="{5D8AB09B-9A6D-42B8-8D5B-DC41A9DDD8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0150" y="1325563"/>
            <a:ext cx="6209700" cy="5159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3624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5624B4BB-E7A6-4E7F-A98D-EED2F5A23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The dual </a:t>
            </a:r>
            <a:r>
              <a:rPr lang="en-US" sz="3600" b="1" dirty="0" err="1">
                <a:latin typeface="Arial" panose="020B0604020202020204" pitchFamily="34" charset="0"/>
                <a:cs typeface="Arial" panose="020B0604020202020204" pitchFamily="34" charset="0"/>
              </a:rPr>
              <a:t>nickase</a:t>
            </a:r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 strategy</a:t>
            </a:r>
          </a:p>
        </p:txBody>
      </p:sp>
      <p:pic>
        <p:nvPicPr>
          <p:cNvPr id="3" name="Picture 2" descr="A picture containing chart&#10;&#10;Description automatically generated">
            <a:extLst>
              <a:ext uri="{FF2B5EF4-FFF2-40B4-BE49-F238E27FC236}">
                <a16:creationId xmlns:a16="http://schemas.microsoft.com/office/drawing/2014/main" id="{4960AB1F-3E39-46E2-BD7D-83A48BC2D0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7502" y="1164290"/>
            <a:ext cx="6816995" cy="5240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1288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5624B4BB-E7A6-4E7F-A98D-EED2F5A23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Engineering Cas proteins that recognize different PAMs</a:t>
            </a:r>
          </a:p>
        </p:txBody>
      </p:sp>
      <p:pic>
        <p:nvPicPr>
          <p:cNvPr id="3" name="Picture 2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B3801948-1166-4496-9224-4A0759594E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7351" y="1519623"/>
            <a:ext cx="9657298" cy="4741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73133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5624B4BB-E7A6-4E7F-A98D-EED2F5A23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Editing individual bases with CRISPR base editors</a:t>
            </a:r>
          </a:p>
        </p:txBody>
      </p:sp>
      <p:pic>
        <p:nvPicPr>
          <p:cNvPr id="3" name="Picture 2" descr="Graphical user interface&#10;&#10;Description automatically generated">
            <a:extLst>
              <a:ext uri="{FF2B5EF4-FFF2-40B4-BE49-F238E27FC236}">
                <a16:creationId xmlns:a16="http://schemas.microsoft.com/office/drawing/2014/main" id="{E178D4F8-85E1-455D-8C8E-324E701E0A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3595" y="1402080"/>
            <a:ext cx="7124809" cy="5116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3502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5624B4BB-E7A6-4E7F-A98D-EED2F5A23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Tuning gene expression</a:t>
            </a:r>
          </a:p>
        </p:txBody>
      </p:sp>
      <p:pic>
        <p:nvPicPr>
          <p:cNvPr id="4" name="Picture 3" descr="Shape&#10;&#10;Description automatically generated with medium confidence">
            <a:extLst>
              <a:ext uri="{FF2B5EF4-FFF2-40B4-BE49-F238E27FC236}">
                <a16:creationId xmlns:a16="http://schemas.microsoft.com/office/drawing/2014/main" id="{4AB2E81E-F815-460A-972E-6591E462BA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4276" y="1325563"/>
            <a:ext cx="7101447" cy="5105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7708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5624B4BB-E7A6-4E7F-A98D-EED2F5A23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10637520" cy="1325563"/>
          </a:xfrm>
        </p:spPr>
        <p:txBody>
          <a:bodyPr>
            <a:normAutofit/>
          </a:bodyPr>
          <a:lstStyle/>
          <a:p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Changing gene expression through epigenetic editing</a:t>
            </a:r>
          </a:p>
        </p:txBody>
      </p:sp>
      <p:pic>
        <p:nvPicPr>
          <p:cNvPr id="3" name="Picture 2" descr="Chart&#10;&#10;Description automatically generated with medium confidence">
            <a:extLst>
              <a:ext uri="{FF2B5EF4-FFF2-40B4-BE49-F238E27FC236}">
                <a16:creationId xmlns:a16="http://schemas.microsoft.com/office/drawing/2014/main" id="{765002EB-0D67-4996-9123-650BBF7D58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120" y="1405216"/>
            <a:ext cx="7425680" cy="4960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32141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5624B4BB-E7A6-4E7F-A98D-EED2F5A23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Visualizing DNA sites with fluorescent CRISPR tools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8D11E9A-FDB5-4650-B3B8-0392DD5249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080" y="1421362"/>
            <a:ext cx="8985840" cy="4848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19313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45F9BE01-5655-4826-945E-F7CD7CCDAB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6861" y="1341123"/>
            <a:ext cx="6171541" cy="5055325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21859A1C-9D0D-44B5-8EFC-845FEEB257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Stopping a gene from working</a:t>
            </a:r>
          </a:p>
        </p:txBody>
      </p:sp>
    </p:spTree>
    <p:extLst>
      <p:ext uri="{BB962C8B-B14F-4D97-AF65-F5344CB8AC3E}">
        <p14:creationId xmlns:p14="http://schemas.microsoft.com/office/powerpoint/2010/main" val="16598949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1B788A47-993F-4816-A5E9-86CAE66FF6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7351" y="1685898"/>
            <a:ext cx="9657298" cy="4225332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5624B4BB-E7A6-4E7F-A98D-EED2F5A23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Cas9 enzyme architecture</a:t>
            </a:r>
          </a:p>
        </p:txBody>
      </p:sp>
    </p:spTree>
    <p:extLst>
      <p:ext uri="{BB962C8B-B14F-4D97-AF65-F5344CB8AC3E}">
        <p14:creationId xmlns:p14="http://schemas.microsoft.com/office/powerpoint/2010/main" val="39490362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iagram&#10;&#10;Description automatically generated">
            <a:extLst>
              <a:ext uri="{FF2B5EF4-FFF2-40B4-BE49-F238E27FC236}">
                <a16:creationId xmlns:a16="http://schemas.microsoft.com/office/drawing/2014/main" id="{B9A8B8A4-A17C-48E5-8A8E-7754802E15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645" y="1341123"/>
            <a:ext cx="6145321" cy="5055325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21859A1C-9D0D-44B5-8EFC-845FEEB257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Increasing gene expression</a:t>
            </a:r>
          </a:p>
        </p:txBody>
      </p:sp>
    </p:spTree>
    <p:extLst>
      <p:ext uri="{BB962C8B-B14F-4D97-AF65-F5344CB8AC3E}">
        <p14:creationId xmlns:p14="http://schemas.microsoft.com/office/powerpoint/2010/main" val="137117895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Graphical user interface&#10;&#10;Description automatically generated with low confidence">
            <a:extLst>
              <a:ext uri="{FF2B5EF4-FFF2-40B4-BE49-F238E27FC236}">
                <a16:creationId xmlns:a16="http://schemas.microsoft.com/office/drawing/2014/main" id="{68088BE6-4F5F-4F7D-9FCE-CF91E3C4F9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138" y="1341123"/>
            <a:ext cx="5463474" cy="5055325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21859A1C-9D0D-44B5-8EFC-845FEEB257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Altering the sequence of a gene</a:t>
            </a:r>
          </a:p>
        </p:txBody>
      </p:sp>
    </p:spTree>
    <p:extLst>
      <p:ext uri="{BB962C8B-B14F-4D97-AF65-F5344CB8AC3E}">
        <p14:creationId xmlns:p14="http://schemas.microsoft.com/office/powerpoint/2010/main" val="233073017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96EB4997-53AB-4B26-A749-63F66BB211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254" y="1341123"/>
            <a:ext cx="6011737" cy="5055325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21859A1C-9D0D-44B5-8EFC-845FEEB257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Inserting a whole new gene</a:t>
            </a:r>
          </a:p>
        </p:txBody>
      </p:sp>
    </p:spTree>
    <p:extLst>
      <p:ext uri="{BB962C8B-B14F-4D97-AF65-F5344CB8AC3E}">
        <p14:creationId xmlns:p14="http://schemas.microsoft.com/office/powerpoint/2010/main" val="363097206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5624B4BB-E7A6-4E7F-A98D-EED2F5A23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Testing changes to one gene at a time</a:t>
            </a:r>
          </a:p>
        </p:txBody>
      </p:sp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3941290C-1838-4AF0-8445-439BC60F35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80" y="2322251"/>
            <a:ext cx="10724720" cy="2325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38148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5624B4BB-E7A6-4E7F-A98D-EED2F5A23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Targeting many genes in a single experiment</a:t>
            </a:r>
          </a:p>
        </p:txBody>
      </p:sp>
      <p:pic>
        <p:nvPicPr>
          <p:cNvPr id="3" name="Picture 2" descr="Text&#10;&#10;Description automatically generated">
            <a:extLst>
              <a:ext uri="{FF2B5EF4-FFF2-40B4-BE49-F238E27FC236}">
                <a16:creationId xmlns:a16="http://schemas.microsoft.com/office/drawing/2014/main" id="{76985E4D-A01A-4D72-8099-B4250550F6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446" y="1955094"/>
            <a:ext cx="10829108" cy="3578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01606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5624B4BB-E7A6-4E7F-A98D-EED2F5A23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CRISPR screens with positive selection</a:t>
            </a:r>
          </a:p>
        </p:txBody>
      </p:sp>
      <p:pic>
        <p:nvPicPr>
          <p:cNvPr id="3" name="Picture 2" descr="A screenshot of a computer&#10;&#10;Description automatically generated with low confidence">
            <a:extLst>
              <a:ext uri="{FF2B5EF4-FFF2-40B4-BE49-F238E27FC236}">
                <a16:creationId xmlns:a16="http://schemas.microsoft.com/office/drawing/2014/main" id="{EC309DCC-1C1A-4207-8E37-4B8D06CE66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2408885"/>
            <a:ext cx="10972800" cy="2222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39277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raphical user interface&#10;&#10;Description automatically generated with low confidence">
            <a:extLst>
              <a:ext uri="{FF2B5EF4-FFF2-40B4-BE49-F238E27FC236}">
                <a16:creationId xmlns:a16="http://schemas.microsoft.com/office/drawing/2014/main" id="{09908521-D7E6-450D-825E-411932D2CE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2408886"/>
            <a:ext cx="10972800" cy="222222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5624B4BB-E7A6-4E7F-A98D-EED2F5A23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CRISPR screens with negative selection</a:t>
            </a:r>
          </a:p>
        </p:txBody>
      </p:sp>
    </p:spTree>
    <p:extLst>
      <p:ext uri="{BB962C8B-B14F-4D97-AF65-F5344CB8AC3E}">
        <p14:creationId xmlns:p14="http://schemas.microsoft.com/office/powerpoint/2010/main" val="218154278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 with low confidence">
            <a:extLst>
              <a:ext uri="{FF2B5EF4-FFF2-40B4-BE49-F238E27FC236}">
                <a16:creationId xmlns:a16="http://schemas.microsoft.com/office/drawing/2014/main" id="{4DF145A9-8699-4AD9-AB4B-4309558FBC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2408887"/>
            <a:ext cx="10972800" cy="22105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5624B4BB-E7A6-4E7F-A98D-EED2F5A23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CRISPR screens with no selection</a:t>
            </a:r>
          </a:p>
        </p:txBody>
      </p:sp>
    </p:spTree>
    <p:extLst>
      <p:ext uri="{BB962C8B-B14F-4D97-AF65-F5344CB8AC3E}">
        <p14:creationId xmlns:p14="http://schemas.microsoft.com/office/powerpoint/2010/main" val="209164554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5624B4BB-E7A6-4E7F-A98D-EED2F5A23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Example of a CRISPR screen using negative selection</a:t>
            </a:r>
          </a:p>
        </p:txBody>
      </p:sp>
      <p:pic>
        <p:nvPicPr>
          <p:cNvPr id="3" name="Picture 2" descr="Graphical user interface&#10;&#10;Description automatically generated">
            <a:extLst>
              <a:ext uri="{FF2B5EF4-FFF2-40B4-BE49-F238E27FC236}">
                <a16:creationId xmlns:a16="http://schemas.microsoft.com/office/drawing/2014/main" id="{344A52BB-2060-473E-B053-4DD0449F2E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0034" y="1151390"/>
            <a:ext cx="6131932" cy="5358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89571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5624B4BB-E7A6-4E7F-A98D-EED2F5A23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Altered inheritance pattern in gene drives</a:t>
            </a:r>
          </a:p>
        </p:txBody>
      </p:sp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7CF73150-D274-4AA1-9186-F6B8551A4A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340" y="2028197"/>
            <a:ext cx="10805319" cy="3501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0043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5624B4BB-E7A6-4E7F-A98D-EED2F5A23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Steps of DNA target binding and cleavage by Cas9</a:t>
            </a:r>
          </a:p>
        </p:txBody>
      </p:sp>
      <p:pic>
        <p:nvPicPr>
          <p:cNvPr id="4" name="Picture 3" descr="A group of gauges&#10;&#10;Description automatically generated with low confidence">
            <a:extLst>
              <a:ext uri="{FF2B5EF4-FFF2-40B4-BE49-F238E27FC236}">
                <a16:creationId xmlns:a16="http://schemas.microsoft.com/office/drawing/2014/main" id="{191A3685-05C0-4ED8-82CD-B8509AD434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816" y="1963768"/>
            <a:ext cx="11214367" cy="3383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09352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5624B4BB-E7A6-4E7F-A98D-EED2F5A23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The molecular mechanism of a CRISPR gene drive</a:t>
            </a:r>
          </a:p>
        </p:txBody>
      </p:sp>
      <p:pic>
        <p:nvPicPr>
          <p:cNvPr id="3" name="Picture 2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2C2F07BC-919B-4E0F-82B0-E5CD6E009E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197" y="1770171"/>
            <a:ext cx="10665606" cy="4334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96424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5624B4BB-E7A6-4E7F-A98D-EED2F5A23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Possible applications of gene drives</a:t>
            </a:r>
          </a:p>
        </p:txBody>
      </p:sp>
      <p:pic>
        <p:nvPicPr>
          <p:cNvPr id="3" name="Picture 2" descr="A picture containing diagram&#10;&#10;Description automatically generated">
            <a:extLst>
              <a:ext uri="{FF2B5EF4-FFF2-40B4-BE49-F238E27FC236}">
                <a16:creationId xmlns:a16="http://schemas.microsoft.com/office/drawing/2014/main" id="{7DB9CB59-8610-47BD-9AD8-835EFC934D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410" y="1887107"/>
            <a:ext cx="10821180" cy="3973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47518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5624B4BB-E7A6-4E7F-A98D-EED2F5A23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Joint decision-making</a:t>
            </a:r>
          </a:p>
        </p:txBody>
      </p:sp>
      <p:pic>
        <p:nvPicPr>
          <p:cNvPr id="3" name="Picture 2" descr="Shape&#10;&#10;Description automatically generated with low confidence">
            <a:extLst>
              <a:ext uri="{FF2B5EF4-FFF2-40B4-BE49-F238E27FC236}">
                <a16:creationId xmlns:a16="http://schemas.microsoft.com/office/drawing/2014/main" id="{DA50AA4A-7356-4E03-AD5B-5ED6F8AD08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9798" y="1325563"/>
            <a:ext cx="4910404" cy="5213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509697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5624B4BB-E7A6-4E7F-A98D-EED2F5A23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Possible strategies for controlling gene drives</a:t>
            </a:r>
          </a:p>
        </p:txBody>
      </p:sp>
      <p:pic>
        <p:nvPicPr>
          <p:cNvPr id="3" name="Picture 2" descr="A picture containing chart&#10;&#10;Description automatically generated">
            <a:extLst>
              <a:ext uri="{FF2B5EF4-FFF2-40B4-BE49-F238E27FC236}">
                <a16:creationId xmlns:a16="http://schemas.microsoft.com/office/drawing/2014/main" id="{5FE169BD-A01A-4A52-832C-FBCA121903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371" y="1580363"/>
            <a:ext cx="10932768" cy="4689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85945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5624B4BB-E7A6-4E7F-A98D-EED2F5A23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Image credit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69A4429-147C-4C4E-A7C3-FE41714CD09F}"/>
              </a:ext>
            </a:extLst>
          </p:cNvPr>
          <p:cNvSpPr txBox="1">
            <a:spLocks/>
          </p:cNvSpPr>
          <p:nvPr/>
        </p:nvSpPr>
        <p:spPr>
          <a:xfrm>
            <a:off x="457200" y="1325563"/>
            <a:ext cx="10680700" cy="516413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These illustrations are licensed under a Creative Commons Attribution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NonCommercial-ShareAlike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4.0 International License.</a:t>
            </a: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You can use these images but must credit them as follows with a link to the source page: Innovative Genomics Institute.</a:t>
            </a: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You may adapt these images but must note that the final product is altered, e.g. "Adapted from an image by Innovative Genomics Institute." </a:t>
            </a: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Credit/link can appear anywhere on or near the image, but must be reasonably easy to find.</a:t>
            </a:r>
          </a:p>
        </p:txBody>
      </p:sp>
    </p:spTree>
    <p:extLst>
      <p:ext uri="{BB962C8B-B14F-4D97-AF65-F5344CB8AC3E}">
        <p14:creationId xmlns:p14="http://schemas.microsoft.com/office/powerpoint/2010/main" val="100465864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Graphical user interface&#10;&#10;Description automatically generated">
            <a:extLst>
              <a:ext uri="{FF2B5EF4-FFF2-40B4-BE49-F238E27FC236}">
                <a16:creationId xmlns:a16="http://schemas.microsoft.com/office/drawing/2014/main" id="{69D2FA20-E759-4819-90AB-587FE011C83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" b="50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0231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iagram&#10;&#10;Description automatically generated">
            <a:extLst>
              <a:ext uri="{FF2B5EF4-FFF2-40B4-BE49-F238E27FC236}">
                <a16:creationId xmlns:a16="http://schemas.microsoft.com/office/drawing/2014/main" id="{A87FF08E-9058-4141-97DE-735B6425B2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5799" y="1166949"/>
            <a:ext cx="4559679" cy="5177178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6BDF60CD-2D56-4985-BD47-7F36C712C3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PAM recognition</a:t>
            </a:r>
          </a:p>
        </p:txBody>
      </p:sp>
    </p:spTree>
    <p:extLst>
      <p:ext uri="{BB962C8B-B14F-4D97-AF65-F5344CB8AC3E}">
        <p14:creationId xmlns:p14="http://schemas.microsoft.com/office/powerpoint/2010/main" val="6237024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793E959B-215B-4B17-A9B1-99DC5892D9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6384" y="1164976"/>
            <a:ext cx="4539232" cy="5181267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6BDF60CD-2D56-4985-BD47-7F36C712C3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Base-pairing</a:t>
            </a:r>
          </a:p>
        </p:txBody>
      </p:sp>
    </p:spTree>
    <p:extLst>
      <p:ext uri="{BB962C8B-B14F-4D97-AF65-F5344CB8AC3E}">
        <p14:creationId xmlns:p14="http://schemas.microsoft.com/office/powerpoint/2010/main" val="10149116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D8AF8A6E-CC6F-4526-8370-D8AFF5E0EA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6384" y="1166949"/>
            <a:ext cx="4539232" cy="5177178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6BDF60CD-2D56-4985-BD47-7F36C712C3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Complete binding</a:t>
            </a:r>
          </a:p>
        </p:txBody>
      </p:sp>
    </p:spTree>
    <p:extLst>
      <p:ext uri="{BB962C8B-B14F-4D97-AF65-F5344CB8AC3E}">
        <p14:creationId xmlns:p14="http://schemas.microsoft.com/office/powerpoint/2010/main" val="33312301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C114F00-EA05-43EB-88D1-3529778308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6384" y="1174839"/>
            <a:ext cx="4539232" cy="5160820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6BDF60CD-2D56-4985-BD47-7F36C712C3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DNA target cleavage</a:t>
            </a:r>
          </a:p>
        </p:txBody>
      </p:sp>
    </p:spTree>
    <p:extLst>
      <p:ext uri="{BB962C8B-B14F-4D97-AF65-F5344CB8AC3E}">
        <p14:creationId xmlns:p14="http://schemas.microsoft.com/office/powerpoint/2010/main" val="4494399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5624B4BB-E7A6-4E7F-A98D-EED2F5A23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Double-stranded break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6415B70-1EB8-4092-BD2D-239C852468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4065" y="1822273"/>
            <a:ext cx="9703869" cy="3213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2971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5624B4BB-E7A6-4E7F-A98D-EED2F5A23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Editing the genome with Cas9</a:t>
            </a:r>
          </a:p>
        </p:txBody>
      </p:sp>
      <p:pic>
        <p:nvPicPr>
          <p:cNvPr id="3" name="Picture 2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D71C932E-7CE4-41B7-9538-A7442205D0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8619" y="1325563"/>
            <a:ext cx="6612762" cy="5281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5474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553</TotalTime>
  <Words>272</Words>
  <Application>Microsoft Office PowerPoint</Application>
  <PresentationFormat>Widescreen</PresentationFormat>
  <Paragraphs>42</Paragraphs>
  <Slides>35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9" baseType="lpstr">
      <vt:lpstr>Arial</vt:lpstr>
      <vt:lpstr>Calibri</vt:lpstr>
      <vt:lpstr>Calibri Light</vt:lpstr>
      <vt:lpstr>Office Theme</vt:lpstr>
      <vt:lpstr>Comparing Cas9's natural role in bacterial immunity to its use as a genome-editing tool</vt:lpstr>
      <vt:lpstr>Cas9 enzyme architecture</vt:lpstr>
      <vt:lpstr>Steps of DNA target binding and cleavage by Cas9</vt:lpstr>
      <vt:lpstr>PAM recognition</vt:lpstr>
      <vt:lpstr>Base-pairing</vt:lpstr>
      <vt:lpstr>Complete binding</vt:lpstr>
      <vt:lpstr>DNA target cleavage</vt:lpstr>
      <vt:lpstr>Double-stranded break</vt:lpstr>
      <vt:lpstr>Editing the genome with Cas9</vt:lpstr>
      <vt:lpstr>Small insertions or deletions can knock out a gene</vt:lpstr>
      <vt:lpstr>Researchers can insert or replace DNA sequences to change or add functionality</vt:lpstr>
      <vt:lpstr>High-fidelity Cas enzymes</vt:lpstr>
      <vt:lpstr>The dual nickase strategy</vt:lpstr>
      <vt:lpstr>Engineering Cas proteins that recognize different PAMs</vt:lpstr>
      <vt:lpstr>Editing individual bases with CRISPR base editors</vt:lpstr>
      <vt:lpstr>Tuning gene expression</vt:lpstr>
      <vt:lpstr>Changing gene expression through epigenetic editing</vt:lpstr>
      <vt:lpstr>Visualizing DNA sites with fluorescent CRISPR tools</vt:lpstr>
      <vt:lpstr>Stopping a gene from working</vt:lpstr>
      <vt:lpstr>Increasing gene expression</vt:lpstr>
      <vt:lpstr>Altering the sequence of a gene</vt:lpstr>
      <vt:lpstr>Inserting a whole new gene</vt:lpstr>
      <vt:lpstr>Testing changes to one gene at a time</vt:lpstr>
      <vt:lpstr>Targeting many genes in a single experiment</vt:lpstr>
      <vt:lpstr>CRISPR screens with positive selection</vt:lpstr>
      <vt:lpstr>CRISPR screens with negative selection</vt:lpstr>
      <vt:lpstr>CRISPR screens with no selection</vt:lpstr>
      <vt:lpstr>Example of a CRISPR screen using negative selection</vt:lpstr>
      <vt:lpstr>Altered inheritance pattern in gene drives</vt:lpstr>
      <vt:lpstr>The molecular mechanism of a CRISPR gene drive</vt:lpstr>
      <vt:lpstr>Possible applications of gene drives</vt:lpstr>
      <vt:lpstr>Joint decision-making</vt:lpstr>
      <vt:lpstr>Possible strategies for controlling gene drives</vt:lpstr>
      <vt:lpstr>Image credit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Benton Cheung</dc:creator>
  <cp:lastModifiedBy>Benton Cheung</cp:lastModifiedBy>
  <cp:revision>62</cp:revision>
  <dcterms:created xsi:type="dcterms:W3CDTF">2021-07-20T23:33:00Z</dcterms:created>
  <dcterms:modified xsi:type="dcterms:W3CDTF">2021-10-28T22:27:17Z</dcterms:modified>
</cp:coreProperties>
</file>