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7" r:id="rId2"/>
    <p:sldId id="287" r:id="rId3"/>
    <p:sldId id="289" r:id="rId4"/>
    <p:sldId id="7315" r:id="rId5"/>
    <p:sldId id="7316" r:id="rId6"/>
    <p:sldId id="285" r:id="rId7"/>
    <p:sldId id="28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BC8"/>
    <a:srgbClr val="FFAC0F"/>
    <a:srgbClr val="96C04B"/>
    <a:srgbClr val="EC5121"/>
    <a:srgbClr val="5857FF"/>
    <a:srgbClr val="898989"/>
    <a:srgbClr val="9F8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8" autoAdjust="0"/>
    <p:restoredTop sz="94660"/>
  </p:normalViewPr>
  <p:slideViewPr>
    <p:cSldViewPr snapToGrid="0">
      <p:cViewPr varScale="1">
        <p:scale>
          <a:sx n="180" d="100"/>
          <a:sy n="180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4" d="100"/>
          <a:sy n="134" d="100"/>
        </p:scale>
        <p:origin x="47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9B397D-0A96-4580-B9FE-D15F70AC2D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BF61C-4F23-44B3-9E8C-FF57C72629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FD1C4-3D76-45F8-839D-3C8D7A7D570F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B9E1F-FDB0-4D95-8D68-37E7B3AF6F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9A3C-AAC7-4596-B8E2-8F45134F86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D72B7-64C3-4A29-88FD-672902495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0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DE3E-B8E2-4054-8DC9-2343217C40B9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457AC-C4D1-4207-8A68-6EE5F0808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4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Founded in 2014 by Nobel Laureate Jennifer Doudna, co-discoverer of CRISPR genome editing, as a non-profit institute in partnership with UC Berkeley and UCSF.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IGI’s mission is to bridge revolutionary genome-editing tool development to affordable and accessible solutions in human health, climate, and agriculture.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58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1">
            <a:extLst>
              <a:ext uri="{FF2B5EF4-FFF2-40B4-BE49-F238E27FC236}">
                <a16:creationId xmlns:a16="http://schemas.microsoft.com/office/drawing/2014/main" id="{814BD6A3-613C-DE12-831B-BC04E053431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96;p1">
            <a:extLst>
              <a:ext uri="{FF2B5EF4-FFF2-40B4-BE49-F238E27FC236}">
                <a16:creationId xmlns:a16="http://schemas.microsoft.com/office/drawing/2014/main" id="{AF3F527C-CF7E-49C9-51C3-47C0318584FA}"/>
              </a:ext>
            </a:extLst>
          </p:cNvPr>
          <p:cNvCxnSpPr/>
          <p:nvPr userDrawn="1"/>
        </p:nvCxnSpPr>
        <p:spPr>
          <a:xfrm>
            <a:off x="4340816" y="2546209"/>
            <a:ext cx="0" cy="143975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Google Shape;97;p1" descr="Text&#10;&#10;Description automatically generated">
            <a:extLst>
              <a:ext uri="{FF2B5EF4-FFF2-40B4-BE49-F238E27FC236}">
                <a16:creationId xmlns:a16="http://schemas.microsoft.com/office/drawing/2014/main" id="{296779F2-8485-54A7-90CE-6051C68208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66502" y="2334446"/>
            <a:ext cx="3990974" cy="17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31A4B2-1967-2BB0-85FE-F361B4407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6406" y="2825551"/>
            <a:ext cx="6081141" cy="804863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7106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92B79-7A9D-4642-B203-F0874518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E5ECEDC-33A5-4EC7-BF56-5A5ACA5D7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04" y="47590"/>
            <a:ext cx="1129668" cy="15002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FE98CD-B1D2-4766-992A-694336DD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7381"/>
            <a:ext cx="10515600" cy="537520"/>
          </a:xfrm>
        </p:spPr>
        <p:txBody>
          <a:bodyPr anchor="t">
            <a:noAutofit/>
          </a:bodyPr>
          <a:lstStyle>
            <a:lvl1pPr>
              <a:defRPr sz="36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D7FC89F8-DCB2-EFEF-4914-FD88CD322E1B}"/>
              </a:ext>
            </a:extLst>
          </p:cNvPr>
          <p:cNvSpPr/>
          <p:nvPr userDrawn="1"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23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1;p6">
            <a:extLst>
              <a:ext uri="{FF2B5EF4-FFF2-40B4-BE49-F238E27FC236}">
                <a16:creationId xmlns:a16="http://schemas.microsoft.com/office/drawing/2014/main" id="{129E0C63-1804-9875-5A61-A8BF76885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765D5-C3B1-4D65-B243-992593A7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85" y="2313365"/>
            <a:ext cx="5146256" cy="2852737"/>
          </a:xfrm>
        </p:spPr>
        <p:txBody>
          <a:bodyPr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AEDED-65B4-4852-85C5-302206D56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1585" y="3899350"/>
            <a:ext cx="514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96C2AA1-8381-403F-ADB9-4FFA864B88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2263" y="800099"/>
            <a:ext cx="4752975" cy="52578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FC989D-4186-2E7D-FE8A-2DDD2038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7" y="104740"/>
            <a:ext cx="1129668" cy="15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2">
            <a:extLst>
              <a:ext uri="{FF2B5EF4-FFF2-40B4-BE49-F238E27FC236}">
                <a16:creationId xmlns:a16="http://schemas.microsoft.com/office/drawing/2014/main" id="{E356548E-41F5-A381-53C6-1A1E507F1732}"/>
              </a:ext>
            </a:extLst>
          </p:cNvPr>
          <p:cNvSpPr/>
          <p:nvPr userDrawn="1"/>
        </p:nvSpPr>
        <p:spPr>
          <a:xfrm>
            <a:off x="0" y="-17643"/>
            <a:ext cx="12192000" cy="105025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5EBD-654F-4B55-B8A8-5A58214FB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E792F-0D06-416A-8A20-842FF563B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3331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8990B5-BECE-405B-A4A1-CC54278E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722"/>
            <a:ext cx="10515600" cy="53752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871794-BFC2-583F-FA9A-168631CA6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32" y="-242630"/>
            <a:ext cx="1129668" cy="15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8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4;p2">
            <a:extLst>
              <a:ext uri="{FF2B5EF4-FFF2-40B4-BE49-F238E27FC236}">
                <a16:creationId xmlns:a16="http://schemas.microsoft.com/office/drawing/2014/main" id="{EE9564BD-2659-5B92-B589-E925410D9605}"/>
              </a:ext>
            </a:extLst>
          </p:cNvPr>
          <p:cNvSpPr/>
          <p:nvPr userDrawn="1"/>
        </p:nvSpPr>
        <p:spPr>
          <a:xfrm>
            <a:off x="0" y="-17643"/>
            <a:ext cx="12192000" cy="105025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41D22-B577-4BE9-B61B-1FAEB15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75"/>
            <a:ext cx="10515600" cy="53752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CE22E-BD36-4F29-AB42-E56F4C116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336218"/>
            <a:ext cx="4459569" cy="44352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28C8A-7B23-403C-B22A-C94823DF3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3025" y="1779738"/>
            <a:ext cx="4459570" cy="4821087"/>
          </a:xfrm>
        </p:spPr>
        <p:txBody>
          <a:bodyPr>
            <a:normAutofit/>
          </a:bodyPr>
          <a:lstStyle>
            <a:lvl1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AE8DA-DBB1-4ED2-AE79-43D369A1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336218"/>
            <a:ext cx="4459569" cy="44351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C5910-19EA-468E-89AE-AF905EE37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0812" y="1779738"/>
            <a:ext cx="4459569" cy="4821087"/>
          </a:xfrm>
        </p:spPr>
        <p:txBody>
          <a:bodyPr>
            <a:normAutofit/>
          </a:bodyPr>
          <a:lstStyle>
            <a:lvl1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AFF700-9978-7DE8-89D5-045A08E8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332" y="-242630"/>
            <a:ext cx="1129668" cy="15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13034A0-8B4A-4887-927E-6051E5586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04" y="47590"/>
            <a:ext cx="1129668" cy="15002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1EE80E-2A44-4BCE-A3DE-60D1442C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67381"/>
            <a:ext cx="10515600" cy="53752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Google Shape;104;p2">
            <a:extLst>
              <a:ext uri="{FF2B5EF4-FFF2-40B4-BE49-F238E27FC236}">
                <a16:creationId xmlns:a16="http://schemas.microsoft.com/office/drawing/2014/main" id="{C18484EA-7117-A0C0-BB0C-A01216180EAB}"/>
              </a:ext>
            </a:extLst>
          </p:cNvPr>
          <p:cNvSpPr/>
          <p:nvPr userDrawn="1"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7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9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1;p6">
            <a:extLst>
              <a:ext uri="{FF2B5EF4-FFF2-40B4-BE49-F238E27FC236}">
                <a16:creationId xmlns:a16="http://schemas.microsoft.com/office/drawing/2014/main" id="{3738A5CF-9C66-23B7-2F17-96DC60CAA2CF}"/>
              </a:ext>
            </a:extLst>
          </p:cNvPr>
          <p:cNvSpPr/>
          <p:nvPr userDrawn="1"/>
        </p:nvSpPr>
        <p:spPr>
          <a:xfrm>
            <a:off x="6657975" y="1"/>
            <a:ext cx="5534025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61D54-1427-4A43-B1AE-8515058B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34025" cy="1600200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A5FA0-5F50-4ACB-A3A8-81B6FFB55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534025" cy="3811588"/>
          </a:xfrm>
        </p:spPr>
        <p:txBody>
          <a:bodyPr/>
          <a:lstStyle>
            <a:lvl1pPr marL="0" indent="0">
              <a:buNone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1F8A1A-A008-4910-B27F-F2E9939C8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04" y="104740"/>
            <a:ext cx="1129668" cy="15002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90AB9-02E9-4F62-B779-A7767ED3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663" y="1604963"/>
            <a:ext cx="4709146" cy="48736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Google Shape;104;p2">
            <a:extLst>
              <a:ext uri="{FF2B5EF4-FFF2-40B4-BE49-F238E27FC236}">
                <a16:creationId xmlns:a16="http://schemas.microsoft.com/office/drawing/2014/main" id="{60A2203D-FC81-F5AB-AF0D-5325AF80D18E}"/>
              </a:ext>
            </a:extLst>
          </p:cNvPr>
          <p:cNvSpPr/>
          <p:nvPr userDrawn="1"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90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F5F3-6588-4693-BBD5-BF800331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8740"/>
            <a:ext cx="3533804" cy="856981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DDC43-CB68-41E7-8EFA-2CB43211D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6970"/>
            <a:ext cx="3533804" cy="499228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543050" indent="-171450">
              <a:buFont typeface="Arial" panose="020B0604020202020204" pitchFamily="34" charset="0"/>
              <a:buChar char="•"/>
              <a:defRPr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00250" indent="-171450">
              <a:buFont typeface="Arial" panose="020B0604020202020204" pitchFamily="34" charset="0"/>
              <a:buChar char="•"/>
              <a:defRPr sz="1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A24B2-1C68-4AD3-AC60-5A954187A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4589" y="932855"/>
            <a:ext cx="7055167" cy="49922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Google Shape;104;p2">
            <a:extLst>
              <a:ext uri="{FF2B5EF4-FFF2-40B4-BE49-F238E27FC236}">
                <a16:creationId xmlns:a16="http://schemas.microsoft.com/office/drawing/2014/main" id="{F46A49BC-BD8F-48DC-C44E-0EBF2FEF7B53}"/>
              </a:ext>
            </a:extLst>
          </p:cNvPr>
          <p:cNvSpPr/>
          <p:nvPr userDrawn="1"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50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B7096-2755-4FEC-98A5-1B3F41E0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8B326-F4C3-44B7-A9E0-3029531A6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79C06-2564-49DB-850D-7E38E7B17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B5BF-51FA-406F-9376-799FA9D66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" y="6356350"/>
            <a:ext cx="723899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8989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7155B36-6644-42FB-AC64-D0384332CD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1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D11EDA7-73D3-0E4E-A2DC-9DD55690E029}"/>
              </a:ext>
            </a:extLst>
          </p:cNvPr>
          <p:cNvSpPr/>
          <p:nvPr/>
        </p:nvSpPr>
        <p:spPr>
          <a:xfrm>
            <a:off x="5929458" y="1213981"/>
            <a:ext cx="2790486" cy="2353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b="1" dirty="0">
                <a:solidFill>
                  <a:srgbClr val="292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 Logos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D6765E-C565-4A1C-8DE7-ED9AC0AD938C}"/>
              </a:ext>
            </a:extLst>
          </p:cNvPr>
          <p:cNvSpPr/>
          <p:nvPr/>
        </p:nvSpPr>
        <p:spPr>
          <a:xfrm>
            <a:off x="805213" y="1213980"/>
            <a:ext cx="4577947" cy="22722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r>
              <a:rPr lang="en-US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Fonts</a:t>
            </a:r>
          </a:p>
          <a:p>
            <a:endParaRPr lang="en-US" b="1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Titles: </a:t>
            </a:r>
            <a:r>
              <a:rPr lang="en-US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Helvetica Neue Bold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Body text: Helvetica Neue</a:t>
            </a:r>
            <a:b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Title Color: Black or </a:t>
            </a:r>
            <a:r>
              <a:rPr lang="en-US" b="1" dirty="0">
                <a:solidFill>
                  <a:schemeClr val="bg1"/>
                </a:solidFill>
                <a:highlight>
                  <a:srgbClr val="5857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White</a:t>
            </a: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Subtitle Color: IGI </a:t>
            </a:r>
            <a:r>
              <a:rPr lang="en-US" b="1" dirty="0" err="1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Blurple</a:t>
            </a:r>
            <a:r>
              <a:rPr lang="en-US" b="1" dirty="0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(#5857FF)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4CBD4-C91A-447E-BD4A-43C34EB3D606}"/>
              </a:ext>
            </a:extLst>
          </p:cNvPr>
          <p:cNvSpPr/>
          <p:nvPr/>
        </p:nvSpPr>
        <p:spPr>
          <a:xfrm>
            <a:off x="805214" y="3707958"/>
            <a:ext cx="4577946" cy="2941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301F6-FAA4-4922-80FF-7E0F99DD9CE3}"/>
              </a:ext>
            </a:extLst>
          </p:cNvPr>
          <p:cNvSpPr txBox="1"/>
          <p:nvPr/>
        </p:nvSpPr>
        <p:spPr>
          <a:xfrm>
            <a:off x="805214" y="342706"/>
            <a:ext cx="9813625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  <a:spcAft>
                <a:spcPts val="1000"/>
              </a:spcAft>
              <a:defRPr/>
            </a:pPr>
            <a:r>
              <a:rPr lang="en-US" sz="3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IGI Template Guide &amp; Design Elements</a:t>
            </a:r>
            <a:endParaRPr lang="fr-FR" sz="3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D8776E-4A56-4422-B3CC-BC2FA7905BE0}"/>
              </a:ext>
            </a:extLst>
          </p:cNvPr>
          <p:cNvSpPr/>
          <p:nvPr/>
        </p:nvSpPr>
        <p:spPr>
          <a:xfrm>
            <a:off x="981666" y="4253964"/>
            <a:ext cx="1011862" cy="569831"/>
          </a:xfrm>
          <a:prstGeom prst="rect">
            <a:avLst/>
          </a:prstGeom>
          <a:solidFill>
            <a:srgbClr val="585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#5857FF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F5868-27A6-4433-AD2F-DCF225788FFB}"/>
              </a:ext>
            </a:extLst>
          </p:cNvPr>
          <p:cNvSpPr/>
          <p:nvPr/>
        </p:nvSpPr>
        <p:spPr>
          <a:xfrm>
            <a:off x="1993527" y="4253963"/>
            <a:ext cx="1018129" cy="569831"/>
          </a:xfrm>
          <a:prstGeom prst="rect">
            <a:avLst/>
          </a:prstGeom>
          <a:solidFill>
            <a:srgbClr val="898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92D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#898DF9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E29E2-645C-4FC1-9599-C3953C742DC8}"/>
              </a:ext>
            </a:extLst>
          </p:cNvPr>
          <p:cNvSpPr/>
          <p:nvPr/>
        </p:nvSpPr>
        <p:spPr>
          <a:xfrm>
            <a:off x="3011656" y="4253963"/>
            <a:ext cx="1023012" cy="569831"/>
          </a:xfrm>
          <a:prstGeom prst="rect">
            <a:avLst/>
          </a:prstGeom>
          <a:solidFill>
            <a:srgbClr val="BCB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92D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#BCBEFB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7A57B9-45D9-4480-811F-9303AFF28DED}"/>
              </a:ext>
            </a:extLst>
          </p:cNvPr>
          <p:cNvSpPr/>
          <p:nvPr/>
        </p:nvSpPr>
        <p:spPr>
          <a:xfrm>
            <a:off x="4034668" y="4253963"/>
            <a:ext cx="1018129" cy="569831"/>
          </a:xfrm>
          <a:prstGeom prst="rect">
            <a:avLst/>
          </a:prstGeom>
          <a:solidFill>
            <a:srgbClr val="EE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92D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#EEEEFE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10468-9503-4063-BBCF-0A2841222B6D}"/>
              </a:ext>
            </a:extLst>
          </p:cNvPr>
          <p:cNvSpPr/>
          <p:nvPr/>
        </p:nvSpPr>
        <p:spPr>
          <a:xfrm>
            <a:off x="1006532" y="5044945"/>
            <a:ext cx="986995" cy="569831"/>
          </a:xfrm>
          <a:prstGeom prst="rect">
            <a:avLst/>
          </a:prstGeom>
          <a:solidFill>
            <a:srgbClr val="292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#292D39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76187D-2216-408A-8B97-C2C061A4D8A0}"/>
              </a:ext>
            </a:extLst>
          </p:cNvPr>
          <p:cNvSpPr/>
          <p:nvPr/>
        </p:nvSpPr>
        <p:spPr>
          <a:xfrm>
            <a:off x="1993526" y="5044945"/>
            <a:ext cx="1026141" cy="569831"/>
          </a:xfrm>
          <a:prstGeom prst="rect">
            <a:avLst/>
          </a:prstGeom>
          <a:solidFill>
            <a:srgbClr val="696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#696C73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9E80B-373A-4F84-983B-3552AA94A921}"/>
              </a:ext>
            </a:extLst>
          </p:cNvPr>
          <p:cNvSpPr/>
          <p:nvPr/>
        </p:nvSpPr>
        <p:spPr>
          <a:xfrm>
            <a:off x="3019668" y="5044945"/>
            <a:ext cx="1018129" cy="569831"/>
          </a:xfrm>
          <a:prstGeom prst="rect">
            <a:avLst/>
          </a:prstGeom>
          <a:solidFill>
            <a:srgbClr val="AAA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92D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#696C73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45A6ED-B299-43B3-A9D3-1680A0FBCD48}"/>
              </a:ext>
            </a:extLst>
          </p:cNvPr>
          <p:cNvSpPr/>
          <p:nvPr/>
        </p:nvSpPr>
        <p:spPr>
          <a:xfrm>
            <a:off x="4044093" y="5044945"/>
            <a:ext cx="1008704" cy="569831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292D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#E9EAEB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02F692-E4FE-D445-8CC0-95FFD185B878}"/>
              </a:ext>
            </a:extLst>
          </p:cNvPr>
          <p:cNvSpPr/>
          <p:nvPr/>
        </p:nvSpPr>
        <p:spPr>
          <a:xfrm>
            <a:off x="8721237" y="1213982"/>
            <a:ext cx="2790486" cy="2353870"/>
          </a:xfrm>
          <a:prstGeom prst="rect">
            <a:avLst/>
          </a:prstGeom>
          <a:solidFill>
            <a:srgbClr val="292D39"/>
          </a:solidFill>
          <a:ln>
            <a:noFill/>
          </a:ln>
          <a:effectLst>
            <a:outerShdw blurRad="381000" dist="50800" dir="54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drawing, food, light&#10;&#10;Description automatically generated">
            <a:extLst>
              <a:ext uri="{FF2B5EF4-FFF2-40B4-BE49-F238E27FC236}">
                <a16:creationId xmlns:a16="http://schemas.microsoft.com/office/drawing/2014/main" id="{394A8032-1914-B54B-8728-8BB53094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16" y="2420528"/>
            <a:ext cx="2261947" cy="1012853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D094E3-B89B-064E-AE3E-DAAEA99C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5" y="1388986"/>
            <a:ext cx="998635" cy="1326209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4F4D71AC-CB84-EA4D-BF01-DB98D0643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44" y="2285131"/>
            <a:ext cx="998635" cy="132620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6402F7-758A-6648-8118-4568BA028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465" y="1551787"/>
            <a:ext cx="2195203" cy="982966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39993E-C1B8-F047-BC25-0E9155BAB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36" y="2446166"/>
            <a:ext cx="2147289" cy="961511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916D6EB7-45AB-B749-80BC-3F36A8A1D4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68" y="1391798"/>
            <a:ext cx="998636" cy="1326210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00C61FF0-0DE2-F443-885C-AAA8073B5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43" y="1560333"/>
            <a:ext cx="2195203" cy="982966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B5CA6A1A-4287-C649-9EF1-5C1AA88BB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40" y="2265002"/>
            <a:ext cx="998635" cy="1326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11ECF-DE62-2251-893F-2E27C9283400}"/>
              </a:ext>
            </a:extLst>
          </p:cNvPr>
          <p:cNvSpPr/>
          <p:nvPr/>
        </p:nvSpPr>
        <p:spPr>
          <a:xfrm>
            <a:off x="1006532" y="5845003"/>
            <a:ext cx="986995" cy="569831"/>
          </a:xfrm>
          <a:prstGeom prst="rect">
            <a:avLst/>
          </a:prstGeom>
          <a:solidFill>
            <a:srgbClr val="EC5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#EC5121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F0A02-3A8F-8F32-C729-EEA842827F8A}"/>
              </a:ext>
            </a:extLst>
          </p:cNvPr>
          <p:cNvSpPr/>
          <p:nvPr/>
        </p:nvSpPr>
        <p:spPr>
          <a:xfrm>
            <a:off x="1993526" y="5845003"/>
            <a:ext cx="1026141" cy="569831"/>
          </a:xfrm>
          <a:prstGeom prst="rect">
            <a:avLst/>
          </a:prstGeom>
          <a:solidFill>
            <a:srgbClr val="96C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#96C04B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424C15-0052-3F42-DC77-9A66C93657B8}"/>
              </a:ext>
            </a:extLst>
          </p:cNvPr>
          <p:cNvSpPr/>
          <p:nvPr/>
        </p:nvSpPr>
        <p:spPr>
          <a:xfrm>
            <a:off x="3019668" y="5845003"/>
            <a:ext cx="1018129" cy="569831"/>
          </a:xfrm>
          <a:prstGeom prst="rect">
            <a:avLst/>
          </a:prstGeom>
          <a:solidFill>
            <a:srgbClr val="FFA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#FFAC0F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39311-1C49-0ECC-5B22-309694AD8DA1}"/>
              </a:ext>
            </a:extLst>
          </p:cNvPr>
          <p:cNvSpPr/>
          <p:nvPr/>
        </p:nvSpPr>
        <p:spPr>
          <a:xfrm>
            <a:off x="4044093" y="5845003"/>
            <a:ext cx="1008704" cy="569831"/>
          </a:xfrm>
          <a:prstGeom prst="rect">
            <a:avLst/>
          </a:prstGeom>
          <a:solidFill>
            <a:srgbClr val="7ACB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#7ACBC8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4D3CD-BF14-037C-5146-FAA2BB82781C}"/>
              </a:ext>
            </a:extLst>
          </p:cNvPr>
          <p:cNvSpPr txBox="1"/>
          <p:nvPr/>
        </p:nvSpPr>
        <p:spPr>
          <a:xfrm>
            <a:off x="833433" y="3803052"/>
            <a:ext cx="4381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Colors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210A8AF-50E9-E707-8848-992EDCC89D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67" y="4311881"/>
            <a:ext cx="743614" cy="743614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6814041-1BC7-1D08-3410-FB6C649FC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40" y="4311881"/>
            <a:ext cx="743614" cy="743614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CCEB08AF-A163-807E-533C-289182F50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94" y="4319148"/>
            <a:ext cx="743614" cy="74361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BC376F67-8B56-09B3-FFB9-A6C8886AF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13" y="4282746"/>
            <a:ext cx="743614" cy="743614"/>
          </a:xfrm>
          <a:prstGeom prst="rect">
            <a:avLst/>
          </a:prstGeom>
        </p:spPr>
      </p:pic>
      <p:sp>
        <p:nvSpPr>
          <p:cNvPr id="39" name="Google Shape;104;p2">
            <a:extLst>
              <a:ext uri="{FF2B5EF4-FFF2-40B4-BE49-F238E27FC236}">
                <a16:creationId xmlns:a16="http://schemas.microsoft.com/office/drawing/2014/main" id="{5A712543-0AAF-1426-E6ED-018B997A50AF}"/>
              </a:ext>
            </a:extLst>
          </p:cNvPr>
          <p:cNvSpPr/>
          <p:nvPr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97;p5">
            <a:extLst>
              <a:ext uri="{FF2B5EF4-FFF2-40B4-BE49-F238E27FC236}">
                <a16:creationId xmlns:a16="http://schemas.microsoft.com/office/drawing/2014/main" id="{ECA0BCF0-A2D0-ACFA-8CA3-45D9B9689F67}"/>
              </a:ext>
            </a:extLst>
          </p:cNvPr>
          <p:cNvSpPr/>
          <p:nvPr/>
        </p:nvSpPr>
        <p:spPr>
          <a:xfrm>
            <a:off x="8959596" y="5205375"/>
            <a:ext cx="893475" cy="893475"/>
          </a:xfrm>
          <a:prstGeom prst="ellipse">
            <a:avLst/>
          </a:prstGeom>
          <a:solidFill>
            <a:srgbClr val="FFAC0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230C4C1C-1208-47BF-DC00-429BB8D6B4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81" y="5359786"/>
            <a:ext cx="568705" cy="568705"/>
          </a:xfrm>
          <a:prstGeom prst="rect">
            <a:avLst/>
          </a:prstGeom>
        </p:spPr>
      </p:pic>
      <p:sp>
        <p:nvSpPr>
          <p:cNvPr id="42" name="Google Shape;194;p5">
            <a:extLst>
              <a:ext uri="{FF2B5EF4-FFF2-40B4-BE49-F238E27FC236}">
                <a16:creationId xmlns:a16="http://schemas.microsoft.com/office/drawing/2014/main" id="{B72B6467-6CF2-1825-AE28-5D6CE14F732A}"/>
              </a:ext>
            </a:extLst>
          </p:cNvPr>
          <p:cNvSpPr/>
          <p:nvPr/>
        </p:nvSpPr>
        <p:spPr>
          <a:xfrm>
            <a:off x="6538450" y="5192413"/>
            <a:ext cx="893475" cy="893475"/>
          </a:xfrm>
          <a:prstGeom prst="ellipse">
            <a:avLst/>
          </a:prstGeom>
          <a:solidFill>
            <a:srgbClr val="EC5121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C512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48" name="Google Shape;195;p5" descr="Logo, icon&#10;&#10;Description automatically generated">
            <a:extLst>
              <a:ext uri="{FF2B5EF4-FFF2-40B4-BE49-F238E27FC236}">
                <a16:creationId xmlns:a16="http://schemas.microsoft.com/office/drawing/2014/main" id="{7FA75CA2-8A7D-0A47-FA0F-10A3E2413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00632" y="5347424"/>
            <a:ext cx="569111" cy="56870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97;p5">
            <a:extLst>
              <a:ext uri="{FF2B5EF4-FFF2-40B4-BE49-F238E27FC236}">
                <a16:creationId xmlns:a16="http://schemas.microsoft.com/office/drawing/2014/main" id="{01980AB0-9D9B-0FC6-221D-EDD20E746960}"/>
              </a:ext>
            </a:extLst>
          </p:cNvPr>
          <p:cNvSpPr/>
          <p:nvPr/>
        </p:nvSpPr>
        <p:spPr>
          <a:xfrm>
            <a:off x="7749023" y="5197281"/>
            <a:ext cx="893475" cy="893475"/>
          </a:xfrm>
          <a:prstGeom prst="ellipse">
            <a:avLst/>
          </a:prstGeom>
          <a:solidFill>
            <a:srgbClr val="96C04B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51" name="Google Shape;198;p5" descr="Icon&#10;&#10;Description automatically generated">
            <a:extLst>
              <a:ext uri="{FF2B5EF4-FFF2-40B4-BE49-F238E27FC236}">
                <a16:creationId xmlns:a16="http://schemas.microsoft.com/office/drawing/2014/main" id="{EA53D1B5-204E-0DE7-8DC9-FC1C1A2A6FE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909744" y="5358206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197;p5">
            <a:extLst>
              <a:ext uri="{FF2B5EF4-FFF2-40B4-BE49-F238E27FC236}">
                <a16:creationId xmlns:a16="http://schemas.microsoft.com/office/drawing/2014/main" id="{CC6DAB11-6B1C-84DF-97DD-49E28882155F}"/>
              </a:ext>
            </a:extLst>
          </p:cNvPr>
          <p:cNvSpPr/>
          <p:nvPr/>
        </p:nvSpPr>
        <p:spPr>
          <a:xfrm>
            <a:off x="10170169" y="5197281"/>
            <a:ext cx="893475" cy="893475"/>
          </a:xfrm>
          <a:prstGeom prst="ellipse">
            <a:avLst/>
          </a:prstGeom>
          <a:solidFill>
            <a:srgbClr val="7ACBC8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3176B110-F33C-2179-BA8F-A8EB196092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442" y="5363410"/>
            <a:ext cx="566928" cy="5669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03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1D6D0D-C62B-279C-B1C3-9955E2BD92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17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4;p1">
            <a:extLst>
              <a:ext uri="{FF2B5EF4-FFF2-40B4-BE49-F238E27FC236}">
                <a16:creationId xmlns:a16="http://schemas.microsoft.com/office/drawing/2014/main" id="{4C1ED474-BFA1-4D8E-2B75-077F207FC0B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sky, outdoor, building, barn&#10;&#10;Description automatically generated">
            <a:extLst>
              <a:ext uri="{FF2B5EF4-FFF2-40B4-BE49-F238E27FC236}">
                <a16:creationId xmlns:a16="http://schemas.microsoft.com/office/drawing/2014/main" id="{50DE38FF-118B-96C3-87F4-D4011B7B9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42938"/>
            <a:ext cx="4194175" cy="2743200"/>
          </a:xfrm>
          <a:prstGeom prst="rect">
            <a:avLst/>
          </a:prstGeom>
        </p:spPr>
      </p:pic>
      <p:pic>
        <p:nvPicPr>
          <p:cNvPr id="15" name="Picture 14" descr="A picture containing sky, outdoor, road, building&#10;&#10;Description automatically generated">
            <a:extLst>
              <a:ext uri="{FF2B5EF4-FFF2-40B4-BE49-F238E27FC236}">
                <a16:creationId xmlns:a16="http://schemas.microsoft.com/office/drawing/2014/main" id="{8314E089-A423-3F08-1BC0-66577552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88" y="642938"/>
            <a:ext cx="3719513" cy="27432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3687912-8731-69CA-39EB-CF37872F5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459163"/>
            <a:ext cx="4194175" cy="2754313"/>
          </a:xfrm>
          <a:prstGeom prst="rect">
            <a:avLst/>
          </a:prstGeom>
        </p:spPr>
      </p:pic>
      <p:pic>
        <p:nvPicPr>
          <p:cNvPr id="11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9C48B46-AD65-DBE9-D5FA-66B52B588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88" y="3459163"/>
            <a:ext cx="3719513" cy="2754313"/>
          </a:xfrm>
          <a:prstGeom prst="rect">
            <a:avLst/>
          </a:prstGeom>
        </p:spPr>
      </p:pic>
      <p:pic>
        <p:nvPicPr>
          <p:cNvPr id="5" name="Picture 4" descr="A picture containing indoor, floor, transport, orange&#10;&#10;Description automatically generated">
            <a:extLst>
              <a:ext uri="{FF2B5EF4-FFF2-40B4-BE49-F238E27FC236}">
                <a16:creationId xmlns:a16="http://schemas.microsoft.com/office/drawing/2014/main" id="{4B983D00-1D35-2FF4-5B7A-D063A06E3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25" y="642938"/>
            <a:ext cx="2679700" cy="1714500"/>
          </a:xfrm>
          <a:prstGeom prst="rect">
            <a:avLst/>
          </a:prstGeom>
        </p:spPr>
      </p:pic>
      <p:pic>
        <p:nvPicPr>
          <p:cNvPr id="9" name="Picture 8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AAA6A8F2-D343-679C-8C16-6AE2712D7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25" y="2432050"/>
            <a:ext cx="2679700" cy="1679575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6C6266F-1127-E31B-B8E2-8E067339E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25" y="4181475"/>
            <a:ext cx="26797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6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/>
          <p:nvPr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0C155-6E47-3596-5378-FD1DA9FCA4B2}"/>
              </a:ext>
            </a:extLst>
          </p:cNvPr>
          <p:cNvGrpSpPr/>
          <p:nvPr/>
        </p:nvGrpSpPr>
        <p:grpSpPr>
          <a:xfrm>
            <a:off x="7929168" y="-1"/>
            <a:ext cx="4270549" cy="6858001"/>
            <a:chOff x="7929168" y="-1"/>
            <a:chExt cx="4270549" cy="6858001"/>
          </a:xfrm>
        </p:grpSpPr>
        <p:pic>
          <p:nvPicPr>
            <p:cNvPr id="9" name="Picture 8" descr="A person standing on a stage with a red sign behind her&#10;&#10;Description automatically generated">
              <a:extLst>
                <a:ext uri="{FF2B5EF4-FFF2-40B4-BE49-F238E27FC236}">
                  <a16:creationId xmlns:a16="http://schemas.microsoft.com/office/drawing/2014/main" id="{1635BE16-7AE0-6400-1F74-48382AB664FF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/>
            <a:stretch/>
          </p:blipFill>
          <p:spPr>
            <a:xfrm>
              <a:off x="10058741" y="4089723"/>
              <a:ext cx="2140976" cy="142646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BAE176C-3D75-7732-37BE-13B291C0F5E3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7623" r="7623" b="5934"/>
            <a:stretch/>
          </p:blipFill>
          <p:spPr>
            <a:xfrm>
              <a:off x="10069165" y="5516187"/>
              <a:ext cx="2130552" cy="1341813"/>
            </a:xfrm>
            <a:prstGeom prst="rect">
              <a:avLst/>
            </a:prstGeom>
          </p:spPr>
        </p:pic>
        <p:pic>
          <p:nvPicPr>
            <p:cNvPr id="4" name="Picture Placeholder 5" descr="A river flowing through a green field&#10;&#10;Description automatically generated">
              <a:extLst>
                <a:ext uri="{FF2B5EF4-FFF2-40B4-BE49-F238E27FC236}">
                  <a16:creationId xmlns:a16="http://schemas.microsoft.com/office/drawing/2014/main" id="{173BF390-6B4C-4E8E-CFBC-B4323681B270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 t="51625" r="1085" b="1024"/>
            <a:stretch/>
          </p:blipFill>
          <p:spPr>
            <a:xfrm>
              <a:off x="10061405" y="2665948"/>
              <a:ext cx="2130552" cy="1426464"/>
            </a:xfrm>
            <a:prstGeom prst="rect">
              <a:avLst/>
            </a:prstGeom>
          </p:spPr>
        </p:pic>
        <p:pic>
          <p:nvPicPr>
            <p:cNvPr id="5" name="Picture 4" descr="A picture containing fence, cow, mammal, person&#10;&#10;Description automatically generated">
              <a:extLst>
                <a:ext uri="{FF2B5EF4-FFF2-40B4-BE49-F238E27FC236}">
                  <a16:creationId xmlns:a16="http://schemas.microsoft.com/office/drawing/2014/main" id="{96E85C41-6939-4DC8-1400-67E7029E605D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8375" t="7795" r="7327" b="7795"/>
            <a:stretch/>
          </p:blipFill>
          <p:spPr>
            <a:xfrm>
              <a:off x="10069165" y="1240723"/>
              <a:ext cx="2130552" cy="1426464"/>
            </a:xfrm>
            <a:prstGeom prst="rect">
              <a:avLst/>
            </a:prstGeom>
          </p:spPr>
        </p:pic>
        <p:pic>
          <p:nvPicPr>
            <p:cNvPr id="6" name="Picture 5" descr="A picture containing person, indoor, wall, young&#10;&#10;Description automatically generated">
              <a:extLst>
                <a:ext uri="{FF2B5EF4-FFF2-40B4-BE49-F238E27FC236}">
                  <a16:creationId xmlns:a16="http://schemas.microsoft.com/office/drawing/2014/main" id="{94070F4E-8CC7-0973-B1ED-35F5765FA14A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16744" t="12919"/>
            <a:stretch/>
          </p:blipFill>
          <p:spPr>
            <a:xfrm>
              <a:off x="10069165" y="-1"/>
              <a:ext cx="2130552" cy="1242173"/>
            </a:xfrm>
            <a:prstGeom prst="rect">
              <a:avLst/>
            </a:prstGeom>
          </p:spPr>
        </p:pic>
        <p:pic>
          <p:nvPicPr>
            <p:cNvPr id="10" name="Picture 9" descr="A gloved hand holding a plastic container&#10;&#10;Description automatically generated">
              <a:extLst>
                <a:ext uri="{FF2B5EF4-FFF2-40B4-BE49-F238E27FC236}">
                  <a16:creationId xmlns:a16="http://schemas.microsoft.com/office/drawing/2014/main" id="{89962D45-12BA-95BD-72A9-264799A19090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" r="580"/>
            <a:stretch/>
          </p:blipFill>
          <p:spPr>
            <a:xfrm>
              <a:off x="7936928" y="1242530"/>
              <a:ext cx="2130552" cy="1426464"/>
            </a:xfrm>
            <a:prstGeom prst="rect">
              <a:avLst/>
            </a:prstGeom>
          </p:spPr>
        </p:pic>
        <p:pic>
          <p:nvPicPr>
            <p:cNvPr id="11" name="Picture 10" descr="A group of men standing in a room&#10;&#10;Description automatically generated">
              <a:extLst>
                <a:ext uri="{FF2B5EF4-FFF2-40B4-BE49-F238E27FC236}">
                  <a16:creationId xmlns:a16="http://schemas.microsoft.com/office/drawing/2014/main" id="{394C97F8-B76E-2348-AFE2-D2B302B4E2E2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7" r="2525"/>
            <a:stretch/>
          </p:blipFill>
          <p:spPr>
            <a:xfrm>
              <a:off x="7929168" y="4083147"/>
              <a:ext cx="2130552" cy="1426464"/>
            </a:xfrm>
            <a:prstGeom prst="rect">
              <a:avLst/>
            </a:prstGeom>
          </p:spPr>
        </p:pic>
        <p:pic>
          <p:nvPicPr>
            <p:cNvPr id="12" name="Picture 11" descr="A person holding a plant&#10;&#10;Description automatically generated">
              <a:extLst>
                <a:ext uri="{FF2B5EF4-FFF2-40B4-BE49-F238E27FC236}">
                  <a16:creationId xmlns:a16="http://schemas.microsoft.com/office/drawing/2014/main" id="{BBA96DCB-4E88-8521-41AE-33CC7C4152C9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19"/>
            <a:stretch/>
          </p:blipFill>
          <p:spPr>
            <a:xfrm>
              <a:off x="7936928" y="-1"/>
              <a:ext cx="2130552" cy="1242173"/>
            </a:xfrm>
            <a:prstGeom prst="rect">
              <a:avLst/>
            </a:prstGeom>
          </p:spPr>
        </p:pic>
        <p:pic>
          <p:nvPicPr>
            <p:cNvPr id="13" name="Picture 12" descr="A person in a lab wearing gloves and gloves&#10;&#10;Description automatically generated">
              <a:extLst>
                <a:ext uri="{FF2B5EF4-FFF2-40B4-BE49-F238E27FC236}">
                  <a16:creationId xmlns:a16="http://schemas.microsoft.com/office/drawing/2014/main" id="{17DBEE3C-7293-EE6B-A3FF-DD0C3EDDF892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084" y="2667601"/>
              <a:ext cx="2130552" cy="1426464"/>
            </a:xfrm>
            <a:prstGeom prst="rect">
              <a:avLst/>
            </a:prstGeom>
          </p:spPr>
        </p:pic>
        <p:pic>
          <p:nvPicPr>
            <p:cNvPr id="14" name="Picture 13" descr="A person pointing at a computer screen&#10;&#10;Description automatically generated">
              <a:extLst>
                <a:ext uri="{FF2B5EF4-FFF2-40B4-BE49-F238E27FC236}">
                  <a16:creationId xmlns:a16="http://schemas.microsoft.com/office/drawing/2014/main" id="{F28B44F9-24AF-324F-7746-83EA50FD73D1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4" t="10052" b="19000"/>
            <a:stretch/>
          </p:blipFill>
          <p:spPr>
            <a:xfrm>
              <a:off x="7943456" y="5515830"/>
              <a:ext cx="2130552" cy="134217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F936B-BBC9-EBE8-2AFA-9A5C78C30B8D}"/>
              </a:ext>
            </a:extLst>
          </p:cNvPr>
          <p:cNvSpPr/>
          <p:nvPr/>
        </p:nvSpPr>
        <p:spPr>
          <a:xfrm>
            <a:off x="4486084" y="0"/>
            <a:ext cx="769638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Google Shape;101;p2"/>
          <p:cNvSpPr txBox="1"/>
          <p:nvPr/>
        </p:nvSpPr>
        <p:spPr>
          <a:xfrm>
            <a:off x="935638" y="3753470"/>
            <a:ext cx="6622450" cy="8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ts val="1600"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The IGI’s mission is to develop revolutionary genome-editing tools and apply them to affordable and accessible solutions in human health, climate, and agriculture.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dirty="0">
              <a:solidFill>
                <a:schemeClr val="dk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935638" y="2524466"/>
            <a:ext cx="716143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Cutting-Edge Team Science with </a:t>
            </a:r>
            <a:r>
              <a:rPr lang="en-US" sz="4000" b="1" i="0" u="none" strike="noStrike" cap="none" dirty="0">
                <a:solidFill>
                  <a:srgbClr val="585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Social Purpose</a:t>
            </a:r>
            <a:endParaRPr sz="4000" b="1" i="0" u="none" strike="noStrike" cap="none" dirty="0">
              <a:solidFill>
                <a:srgbClr val="5857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pic>
        <p:nvPicPr>
          <p:cNvPr id="20" name="Picture 19" descr="A blue and white logo on a black background&#10;&#10;Description automatically generated">
            <a:extLst>
              <a:ext uri="{FF2B5EF4-FFF2-40B4-BE49-F238E27FC236}">
                <a16:creationId xmlns:a16="http://schemas.microsoft.com/office/drawing/2014/main" id="{C31ADA51-EC94-180D-9A9B-36C6774D29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673" y="719059"/>
            <a:ext cx="3469694" cy="15513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831667" y="1591344"/>
            <a:ext cx="6473179" cy="8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Founded in 2014 by Jennifer </a:t>
            </a:r>
            <a:r>
              <a:rPr lang="en-US" sz="1600" u="none" strike="noStrike" cap="none" dirty="0" err="1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Doudna</a:t>
            </a:r>
            <a:r>
              <a:rPr lang="en-US" sz="1600" u="none" strike="noStrike" cap="none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, recipient of the Nobel Prize in Chemistry for the development of CRISPR genome editing, the IGI is centered on a core insight: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600" b="1" dirty="0">
                <a:solidFill>
                  <a:srgbClr val="5E6AF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CRISPR</a:t>
            </a:r>
            <a:r>
              <a:rPr lang="en-US" sz="1600" b="1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 is a technology that can apply to all living systems. An innovation in one area of life can apply to all others.</a:t>
            </a:r>
            <a:endParaRPr lang="en-US" sz="1600" b="1" u="none" strike="noStrike" cap="none" dirty="0">
              <a:solidFill>
                <a:schemeClr val="dk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Quattrocento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u="none" strike="noStrike" cap="none" dirty="0">
              <a:solidFill>
                <a:schemeClr val="dk1"/>
              </a:solidFill>
              <a:latin typeface="Segoe UI" panose="020B0502040204020203" pitchFamily="34" charset="0"/>
              <a:ea typeface="Quattrocento Sans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0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831666" y="391015"/>
            <a:ext cx="716143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4000" b="1" u="none" strike="noStrike" cap="none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Catalyzing Innovation &amp; Impact</a:t>
            </a:r>
            <a:endParaRPr sz="4000" b="1" u="none" strike="noStrike" cap="none" dirty="0">
              <a:solidFill>
                <a:srgbClr val="5857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Quattrocento Sans"/>
            </a:endParaRPr>
          </a:p>
        </p:txBody>
      </p:sp>
      <p:sp>
        <p:nvSpPr>
          <p:cNvPr id="2" name="Google Shape;211;p6">
            <a:extLst>
              <a:ext uri="{FF2B5EF4-FFF2-40B4-BE49-F238E27FC236}">
                <a16:creationId xmlns:a16="http://schemas.microsoft.com/office/drawing/2014/main" id="{6910068A-F951-5C95-144A-A19EB4FB22F8}"/>
              </a:ext>
            </a:extLst>
          </p:cNvPr>
          <p:cNvSpPr/>
          <p:nvPr/>
        </p:nvSpPr>
        <p:spPr>
          <a:xfrm>
            <a:off x="745271" y="3769408"/>
            <a:ext cx="7013627" cy="2697577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182880" tIns="45700" rIns="182880" bIns="45700" anchor="ctr" anchorCtr="0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Fostering collaboration between experts in clinical research, plant biology, biochemistry, microbiology, and more leads to cross-cutting innovations in:</a:t>
            </a:r>
            <a:b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1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and improved genome editing technology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Genomic screening &amp; target identification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CRISPR delivery technology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Microbiome applications in animals, plants, and soils</a:t>
            </a:r>
          </a:p>
        </p:txBody>
      </p:sp>
      <p:pic>
        <p:nvPicPr>
          <p:cNvPr id="5" name="Picture 4" descr="A person holding a bunch of white and orange objects&#10;&#10;Description automatically generated">
            <a:extLst>
              <a:ext uri="{FF2B5EF4-FFF2-40B4-BE49-F238E27FC236}">
                <a16:creationId xmlns:a16="http://schemas.microsoft.com/office/drawing/2014/main" id="{241560A9-93EC-C2FC-DF53-E31C0A707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53" r="10686"/>
          <a:stretch/>
        </p:blipFill>
        <p:spPr>
          <a:xfrm>
            <a:off x="8196470" y="0"/>
            <a:ext cx="39955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0C0C2E-315F-2AD4-1ACF-2012E33A78D1}"/>
              </a:ext>
            </a:extLst>
          </p:cNvPr>
          <p:cNvSpPr/>
          <p:nvPr/>
        </p:nvSpPr>
        <p:spPr>
          <a:xfrm>
            <a:off x="4065877" y="1326883"/>
            <a:ext cx="7241770" cy="4072008"/>
          </a:xfrm>
          <a:prstGeom prst="roundRect">
            <a:avLst/>
          </a:prstGeom>
          <a:solidFill>
            <a:srgbClr val="7ACBC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59CC8A1-6A36-AA10-7C58-463B235B3F08}"/>
              </a:ext>
            </a:extLst>
          </p:cNvPr>
          <p:cNvSpPr/>
          <p:nvPr/>
        </p:nvSpPr>
        <p:spPr>
          <a:xfrm>
            <a:off x="7047690" y="1746163"/>
            <a:ext cx="4259957" cy="2692346"/>
          </a:xfrm>
          <a:prstGeom prst="roundRect">
            <a:avLst/>
          </a:prstGeom>
          <a:solidFill>
            <a:srgbClr val="5856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6546589" y="4736481"/>
            <a:ext cx="42599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Public Impact</a:t>
            </a:r>
          </a:p>
          <a:p>
            <a:pPr lvl="0"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Accessible, equitable, </a:t>
            </a: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ommunity-guided solutions</a:t>
            </a:r>
            <a:endParaRPr lang="en-US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856466" y="321636"/>
            <a:ext cx="113802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IGI Strategy Overview</a:t>
            </a:r>
            <a:endParaRPr sz="36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-9688" y="0"/>
            <a:ext cx="541904" cy="6858000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BBD3D63-31A5-47BC-8892-894ABCCDF020}"/>
              </a:ext>
            </a:extLst>
          </p:cNvPr>
          <p:cNvSpPr/>
          <p:nvPr/>
        </p:nvSpPr>
        <p:spPr>
          <a:xfrm>
            <a:off x="1955106" y="1752284"/>
            <a:ext cx="3189206" cy="2692346"/>
          </a:xfrm>
          <a:prstGeom prst="roundRect">
            <a:avLst/>
          </a:prstGeom>
          <a:solidFill>
            <a:srgbClr val="5856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1958195" y="2544843"/>
            <a:ext cx="213642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Genomic Technology Development</a:t>
            </a:r>
          </a:p>
          <a:p>
            <a:pPr algn="ctr"/>
            <a:r>
              <a:rPr lang="en-US" sz="1400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Continue IGI’s historic innovation &amp; discovery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A1D21E-DA0F-6C35-3CCA-F0DBB6FFBCF9}"/>
              </a:ext>
            </a:extLst>
          </p:cNvPr>
          <p:cNvSpPr/>
          <p:nvPr/>
        </p:nvSpPr>
        <p:spPr>
          <a:xfrm>
            <a:off x="4091529" y="1601012"/>
            <a:ext cx="3686574" cy="1505890"/>
          </a:xfrm>
          <a:prstGeom prst="roundRect">
            <a:avLst/>
          </a:prstGeom>
          <a:solidFill>
            <a:srgbClr val="96C04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182;p5">
            <a:extLst>
              <a:ext uri="{FF2B5EF4-FFF2-40B4-BE49-F238E27FC236}">
                <a16:creationId xmlns:a16="http://schemas.microsoft.com/office/drawing/2014/main" id="{E045A66D-C955-C147-3A7B-B0AC977D9A63}"/>
              </a:ext>
            </a:extLst>
          </p:cNvPr>
          <p:cNvSpPr txBox="1"/>
          <p:nvPr/>
        </p:nvSpPr>
        <p:spPr>
          <a:xfrm>
            <a:off x="4146151" y="2010145"/>
            <a:ext cx="357732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Climate &amp; Sustainable Agriculture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ctr"/>
            <a:r>
              <a:rPr lang="en-US" sz="1400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Engineer scalable green-tech solutions using plants and microbes 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431CC25-7E6E-78FE-EC2F-E528D019666D}"/>
              </a:ext>
            </a:extLst>
          </p:cNvPr>
          <p:cNvSpPr/>
          <p:nvPr/>
        </p:nvSpPr>
        <p:spPr>
          <a:xfrm>
            <a:off x="4091529" y="3098457"/>
            <a:ext cx="3686574" cy="1468526"/>
          </a:xfrm>
          <a:prstGeom prst="roundRect">
            <a:avLst/>
          </a:prstGeom>
          <a:solidFill>
            <a:srgbClr val="ED512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Google Shape;182;p5">
            <a:extLst>
              <a:ext uri="{FF2B5EF4-FFF2-40B4-BE49-F238E27FC236}">
                <a16:creationId xmlns:a16="http://schemas.microsoft.com/office/drawing/2014/main" id="{FA4FF7F6-30E8-7E6E-8EF8-79A468D7B9A2}"/>
              </a:ext>
            </a:extLst>
          </p:cNvPr>
          <p:cNvSpPr txBox="1"/>
          <p:nvPr/>
        </p:nvSpPr>
        <p:spPr>
          <a:xfrm>
            <a:off x="4226424" y="3549758"/>
            <a:ext cx="3416782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Human Health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ctr"/>
            <a:r>
              <a:rPr lang="en-US" sz="1400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Make CRISPR the accessible standard of care for all genetic diseases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016D4179-5255-900C-2234-B42C6ABC6D13}"/>
              </a:ext>
            </a:extLst>
          </p:cNvPr>
          <p:cNvSpPr/>
          <p:nvPr/>
        </p:nvSpPr>
        <p:spPr>
          <a:xfrm>
            <a:off x="7907996" y="1984051"/>
            <a:ext cx="1329789" cy="733973"/>
          </a:xfrm>
          <a:prstGeom prst="strip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A52BD8B0-ED91-62B8-3687-F63296177174}"/>
              </a:ext>
            </a:extLst>
          </p:cNvPr>
          <p:cNvSpPr/>
          <p:nvPr/>
        </p:nvSpPr>
        <p:spPr>
          <a:xfrm>
            <a:off x="7907996" y="3492651"/>
            <a:ext cx="1329789" cy="733973"/>
          </a:xfrm>
          <a:prstGeom prst="strip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D92BD-1941-2FCB-82CE-60A797462B24}"/>
              </a:ext>
            </a:extLst>
          </p:cNvPr>
          <p:cNvSpPr txBox="1"/>
          <p:nvPr/>
        </p:nvSpPr>
        <p:spPr>
          <a:xfrm>
            <a:off x="9155391" y="1935538"/>
            <a:ext cx="2176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Field Trials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with UC Davis, CGIAR</a:t>
            </a:r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A6A02-C918-3014-E69B-1805CE05A700}"/>
              </a:ext>
            </a:extLst>
          </p:cNvPr>
          <p:cNvSpPr txBox="1"/>
          <p:nvPr/>
        </p:nvSpPr>
        <p:spPr>
          <a:xfrm>
            <a:off x="9412968" y="3444138"/>
            <a:ext cx="1661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Clinical Trials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Quattrocento Sans"/>
              </a:rPr>
              <a:t>with UCSF, UCLA</a:t>
            </a:r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D1EA139A-13E7-5135-D906-0E44A8AF15DB}"/>
              </a:ext>
            </a:extLst>
          </p:cNvPr>
          <p:cNvSpPr/>
          <p:nvPr/>
        </p:nvSpPr>
        <p:spPr>
          <a:xfrm>
            <a:off x="2010742" y="5856419"/>
            <a:ext cx="5780343" cy="160166"/>
          </a:xfrm>
          <a:prstGeom prst="round2DiagRect">
            <a:avLst/>
          </a:prstGeom>
          <a:solidFill>
            <a:srgbClr val="585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Round Diagonal Corner Rectangle 16">
            <a:extLst>
              <a:ext uri="{FF2B5EF4-FFF2-40B4-BE49-F238E27FC236}">
                <a16:creationId xmlns:a16="http://schemas.microsoft.com/office/drawing/2014/main" id="{ACA46B66-441D-5857-E92D-AE0BE692C002}"/>
              </a:ext>
            </a:extLst>
          </p:cNvPr>
          <p:cNvSpPr/>
          <p:nvPr/>
        </p:nvSpPr>
        <p:spPr>
          <a:xfrm>
            <a:off x="7803964" y="5854054"/>
            <a:ext cx="3516563" cy="160166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D034951E-B266-148E-1681-25F8332827DE}"/>
              </a:ext>
            </a:extLst>
          </p:cNvPr>
          <p:cNvSpPr/>
          <p:nvPr/>
        </p:nvSpPr>
        <p:spPr>
          <a:xfrm>
            <a:off x="2010742" y="6426891"/>
            <a:ext cx="2080788" cy="167426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43602136-93F5-4A91-C531-F2E600451971}"/>
              </a:ext>
            </a:extLst>
          </p:cNvPr>
          <p:cNvSpPr/>
          <p:nvPr/>
        </p:nvSpPr>
        <p:spPr>
          <a:xfrm>
            <a:off x="4104513" y="6426891"/>
            <a:ext cx="3673589" cy="167426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86123259-D9EF-AECF-E4C7-C8C3AC9A05D1}"/>
              </a:ext>
            </a:extLst>
          </p:cNvPr>
          <p:cNvSpPr/>
          <p:nvPr/>
        </p:nvSpPr>
        <p:spPr>
          <a:xfrm>
            <a:off x="7791085" y="6428477"/>
            <a:ext cx="3516562" cy="160167"/>
          </a:xfrm>
          <a:prstGeom prst="round2Diag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26B39-24FA-8C26-8F97-B46EA33686B0}"/>
              </a:ext>
            </a:extLst>
          </p:cNvPr>
          <p:cNvSpPr txBox="1"/>
          <p:nvPr/>
        </p:nvSpPr>
        <p:spPr>
          <a:xfrm>
            <a:off x="2010742" y="5573744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IGI Innovation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42EC5C-222E-BC7E-0072-ED4C4DF93B48}"/>
              </a:ext>
            </a:extLst>
          </p:cNvPr>
          <p:cNvSpPr txBox="1"/>
          <p:nvPr/>
        </p:nvSpPr>
        <p:spPr>
          <a:xfrm>
            <a:off x="7777380" y="5573744"/>
            <a:ext cx="2616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Trials with Partner 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A6DC27-62D7-E033-5E5C-59DD43F7581D}"/>
              </a:ext>
            </a:extLst>
          </p:cNvPr>
          <p:cNvSpPr txBox="1"/>
          <p:nvPr/>
        </p:nvSpPr>
        <p:spPr>
          <a:xfrm>
            <a:off x="1966287" y="6137938"/>
            <a:ext cx="16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Basic Research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F81A7-35CD-941E-A864-EEE81B6C522A}"/>
              </a:ext>
            </a:extLst>
          </p:cNvPr>
          <p:cNvSpPr txBox="1"/>
          <p:nvPr/>
        </p:nvSpPr>
        <p:spPr>
          <a:xfrm>
            <a:off x="4094619" y="6137938"/>
            <a:ext cx="1806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Applied Research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5865E9-5F35-151A-580B-3FDF8AD0D835}"/>
              </a:ext>
            </a:extLst>
          </p:cNvPr>
          <p:cNvSpPr txBox="1"/>
          <p:nvPr/>
        </p:nvSpPr>
        <p:spPr>
          <a:xfrm>
            <a:off x="7771666" y="6137938"/>
            <a:ext cx="1174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Translation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A5B13DE-2102-B3DA-D426-5D13C3153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66" y="4849658"/>
            <a:ext cx="365760" cy="365760"/>
          </a:xfrm>
          <a:prstGeom prst="rect">
            <a:avLst/>
          </a:prstGeom>
          <a:effectLst/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F5F3FA2-018B-BBC3-3DFF-C6A3C8FBB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56" y="2226331"/>
            <a:ext cx="365760" cy="365760"/>
          </a:xfrm>
          <a:prstGeom prst="rect">
            <a:avLst/>
          </a:prstGeom>
        </p:spPr>
      </p:pic>
      <p:pic>
        <p:nvPicPr>
          <p:cNvPr id="26" name="Google Shape;198;p5" descr="Icon&#10;&#10;Description automatically generated">
            <a:extLst>
              <a:ext uri="{FF2B5EF4-FFF2-40B4-BE49-F238E27FC236}">
                <a16:creationId xmlns:a16="http://schemas.microsoft.com/office/drawing/2014/main" id="{A7D0ED6E-8035-73FC-0706-33376C6D95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7589" y="1694039"/>
            <a:ext cx="366843" cy="366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95;p5" descr="Logo, icon&#10;&#10;Description automatically generated">
            <a:extLst>
              <a:ext uri="{FF2B5EF4-FFF2-40B4-BE49-F238E27FC236}">
                <a16:creationId xmlns:a16="http://schemas.microsoft.com/office/drawing/2014/main" id="{4BE313FE-7607-6B54-5D5A-95D9A6DBD6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7589" y="3246999"/>
            <a:ext cx="365760" cy="36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4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;p1">
            <a:extLst>
              <a:ext uri="{FF2B5EF4-FFF2-40B4-BE49-F238E27FC236}">
                <a16:creationId xmlns:a16="http://schemas.microsoft.com/office/drawing/2014/main" id="{0A741BB2-471A-8395-C08C-4817FF3CDE5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5857FF"/>
              </a:gs>
              <a:gs pos="10000">
                <a:srgbClr val="5857FF"/>
              </a:gs>
              <a:gs pos="100000">
                <a:srgbClr val="7ACBC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97;p1" descr="Text&#10;&#10;Description automatically generated">
            <a:extLst>
              <a:ext uri="{FF2B5EF4-FFF2-40B4-BE49-F238E27FC236}">
                <a16:creationId xmlns:a16="http://schemas.microsoft.com/office/drawing/2014/main" id="{7C422A89-E707-50D8-7C61-2A5C4153E2D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00513" y="2535461"/>
            <a:ext cx="3990974" cy="178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58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I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5120"/>
      </a:accent1>
      <a:accent2>
        <a:srgbClr val="96C04B"/>
      </a:accent2>
      <a:accent3>
        <a:srgbClr val="FFAC0F"/>
      </a:accent3>
      <a:accent4>
        <a:srgbClr val="79CBC8"/>
      </a:accent4>
      <a:accent5>
        <a:srgbClr val="5857FF"/>
      </a:accent5>
      <a:accent6>
        <a:srgbClr val="BCBEFB"/>
      </a:accent6>
      <a:hlink>
        <a:srgbClr val="0563C1"/>
      </a:hlink>
      <a:folHlink>
        <a:srgbClr val="954F72"/>
      </a:folHlink>
    </a:clrScheme>
    <a:fontScheme name="Custom 1">
      <a:majorFont>
        <a:latin typeface="Arial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319</Words>
  <Application>Microsoft Macintosh PowerPoint</Application>
  <PresentationFormat>Widescreen</PresentationFormat>
  <Paragraphs>51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Helvetica Neue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Benton Cheung</dc:creator>
  <cp:lastModifiedBy>Andy Murdock</cp:lastModifiedBy>
  <cp:revision>73</cp:revision>
  <dcterms:created xsi:type="dcterms:W3CDTF">2021-03-18T00:42:07Z</dcterms:created>
  <dcterms:modified xsi:type="dcterms:W3CDTF">2024-04-03T19:57:43Z</dcterms:modified>
</cp:coreProperties>
</file>